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lvl1pPr defTabSz="457200">
      <a:defRPr>
        <a:latin typeface="Arial"/>
        <a:ea typeface="Arial"/>
        <a:cs typeface="Arial"/>
        <a:sym typeface="Arial"/>
      </a:defRPr>
    </a:lvl1pPr>
    <a:lvl2pPr indent="457200" defTabSz="457200">
      <a:defRPr>
        <a:latin typeface="Arial"/>
        <a:ea typeface="Arial"/>
        <a:cs typeface="Arial"/>
        <a:sym typeface="Arial"/>
      </a:defRPr>
    </a:lvl2pPr>
    <a:lvl3pPr indent="914400" defTabSz="457200">
      <a:defRPr>
        <a:latin typeface="Arial"/>
        <a:ea typeface="Arial"/>
        <a:cs typeface="Arial"/>
        <a:sym typeface="Arial"/>
      </a:defRPr>
    </a:lvl3pPr>
    <a:lvl4pPr indent="1371600" defTabSz="457200">
      <a:defRPr>
        <a:latin typeface="Arial"/>
        <a:ea typeface="Arial"/>
        <a:cs typeface="Arial"/>
        <a:sym typeface="Arial"/>
      </a:defRPr>
    </a:lvl4pPr>
    <a:lvl5pPr indent="1828800" defTabSz="457200">
      <a:defRPr>
        <a:latin typeface="Arial"/>
        <a:ea typeface="Arial"/>
        <a:cs typeface="Arial"/>
        <a:sym typeface="Arial"/>
      </a:defRPr>
    </a:lvl5pPr>
    <a:lvl6pPr indent="2286000" defTabSz="457200">
      <a:defRPr>
        <a:latin typeface="Arial"/>
        <a:ea typeface="Arial"/>
        <a:cs typeface="Arial"/>
        <a:sym typeface="Arial"/>
      </a:defRPr>
    </a:lvl6pPr>
    <a:lvl7pPr indent="2743200" defTabSz="457200">
      <a:defRPr>
        <a:latin typeface="Arial"/>
        <a:ea typeface="Arial"/>
        <a:cs typeface="Arial"/>
        <a:sym typeface="Arial"/>
      </a:defRPr>
    </a:lvl7pPr>
    <a:lvl8pPr indent="3200400" defTabSz="457200">
      <a:defRPr>
        <a:latin typeface="Arial"/>
        <a:ea typeface="Arial"/>
        <a:cs typeface="Arial"/>
        <a:sym typeface="Arial"/>
      </a:defRPr>
    </a:lvl8pPr>
    <a:lvl9pPr indent="3657600" defTabSz="457200">
      <a:defRPr>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EFDE"/>
          </a:solidFill>
        </a:fill>
      </a:tcStyle>
    </a:wholeTbl>
    <a:band2H>
      <a:tcTxStyle/>
      <a:tcStyle>
        <a:tcBdr/>
        <a:fill>
          <a:solidFill>
            <a:srgbClr val="F3F7E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D49E"/>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D49E"/>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BD49E"/>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6E2CF"/>
          </a:solidFill>
        </a:fill>
      </a:tcStyle>
    </a:wholeTbl>
    <a:band2H>
      <a:tcTxStyle/>
      <a:tcStyle>
        <a:tcBdr/>
        <a:fill>
          <a:solidFill>
            <a:srgbClr val="ECF1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AAB4E"/>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AAB4E"/>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AAB4E"/>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BCDCA"/>
          </a:solidFill>
        </a:fill>
      </a:tcStyle>
    </a:wholeTbl>
    <a:band2H>
      <a:tcTxStyle/>
      <a:tcStyle>
        <a:tcBdr/>
        <a:fill>
          <a:solidFill>
            <a:srgbClr val="E7E8E7"/>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94216"/>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94216"/>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29421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D49E"/>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BBD49E"/>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5" d="100"/>
          <a:sy n="75" d="100"/>
        </p:scale>
        <p:origin x="-1512" y="-44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Shape 2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1" name="Shape 2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065629510"/>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bitbucket.org/djcbeach/monary/issues/14/passing-options-to-aggregat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s://hbr.org/2013/04/two-departments-for-data-succe/"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prstGeom prst="rect">
            <a:avLst/>
          </a:prstGeom>
        </p:spPr>
        <p:txBody>
          <a:bodyPr/>
          <a:lstStyle/>
          <a:p>
            <a:pPr lvl="0"/>
            <a:endParaRPr/>
          </a:p>
        </p:txBody>
      </p:sp>
      <p:sp>
        <p:nvSpPr>
          <p:cNvPr id="27" name="Shape 27"/>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Hi I'm Eoin, I work with MongoDB in their proactive technical services team and I'm going to talk today about data pipelines with reference to Python and MongoDB. My talk will illustrate how you can leverage these to build operational data pipelines.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Before I start, I should firstly define a few things. Firstly what I mean when I say a data pipeline. It's the stringing together of the tools and systems necessary to move and transform your data to support the visualisation and modelling of your data. This allows you to ask questions of your data or provide dashboard or other data products/services.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Secondly, MongoDB is a document database that provides high performance, high availability, and easy scalability. One of the most popular next-generation database used in a variety of use cases/services from e-commerce product catalogues to real time analytics or single view realtime dashboards.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4" name="Shape 104"/>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In the next part of my talk, I’ll cover Monary and MongoDB in more depth as well as discussing Airflow which a tool to programmatically author, schedule and monitor workflows.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The next section will focus on explore the load aspect and the metric aspect of the example data pipeline I referred to earlier. In terms of MongoDB you can use leverage the Aggregation Framework within the database which itself is modelled on the concept of data processing pipelines. Documents enter a multi-stage pipeline that transforms the documents into an aggregated result.</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The most basic pipeline stages provide filters that operate like queries and document transformations that modify the form of the output document.</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Other pipeline operations provide tools for grouping and sorting documents by specific field or fields as well as tools for aggregating the contents of arrays, including arrays of documents. In addition, pipeline stages can use operators for tasks such as calculating the average or concatenating a string. The Aggregation framework is the recommended approach for performing data aggregation within MongoDB. It replaces the requirement to use a Map-Reduce style alternative when aggregating data in MongoDB and provides this feature with the database rather than as an external tool such as Hadoop.</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pPr lvl="0"/>
            <a:endParaRPr/>
          </a:p>
        </p:txBody>
      </p:sp>
      <p:sp>
        <p:nvSpPr>
          <p:cNvPr id="109" name="Shape 109"/>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In terms of aggregation, MongoDB has a number of example data sets, I’ll focus on the ‘zips’ US city, location and population data set. Each document in this data set has an ID, the city or town’s name, the specific latitude and longitude as well as the population and the state it is in.</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We’ll examine a simple pipeline with Monary. I’ll focus on explaining the pipeline firstly. It firstly groups all the documents in this collection by State using the $group operator. The second stage of this pipeline then sums the population value of each of the cities and towns to give a total value of population for that state.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prstGeom prst="rect">
            <a:avLst/>
          </a:prstGeom>
        </p:spPr>
        <p:txBody>
          <a:bodyPr/>
          <a:lstStyle/>
          <a:p>
            <a:pPr lvl="0"/>
            <a:endParaRPr/>
          </a:p>
        </p:txBody>
      </p:sp>
      <p:sp>
        <p:nvSpPr>
          <p:cNvPr id="114" name="Shape 114"/>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In terms of Monary, as I mentioned it is a simple C library and accompanying Python wrapper which make use of MongoDB C driver. The code is designed to accept a list of desired fields, and to load exactly those fields from the BSON results into some provided array storage.</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The mechanics of a Monary query are as follows. It firstly send the data from the Python Monary to the Cmonary the c library which then calls the MongoDB C driver. This driver then queries the database and returns the data which the C driver marshalls and returns to the Python Monary wrapper directly.</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If you need to use the aggregation option allowDiskUse, you’ll need to recompile the source with this patch. Without this there is a limit of 100 megabytes of RAM in the aggregation for MongoDB.</a:t>
            </a:r>
          </a:p>
          <a:p>
            <a:pPr lvl="0">
              <a:lnSpc>
                <a:spcPct val="100000"/>
              </a:lnSpc>
              <a:defRPr sz="1800"/>
            </a:pPr>
            <a:r>
              <a:rPr sz="1200" u="sng">
                <a:solidFill>
                  <a:srgbClr val="5B972B"/>
                </a:solidFill>
                <a:uFill>
                  <a:solidFill>
                    <a:srgbClr val="5B972B"/>
                  </a:solidFill>
                </a:uFill>
                <a:latin typeface="Calibri"/>
                <a:ea typeface="Calibri"/>
                <a:cs typeface="Calibri"/>
                <a:sym typeface="Calibri"/>
                <a:hlinkClick r:id="rId3"/>
              </a:rPr>
              <a:t>https://bitbucket.org/djcbeach/monary/issues/14/passing-options-to-aggregate</a:t>
            </a: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Feature request to add **kwargs and BSON-encode the kwargs dict to "opts"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prstGeom prst="rect">
            <a:avLst/>
          </a:prstGeom>
        </p:spPr>
        <p:txBody>
          <a:bodyPr/>
          <a:lstStyle/>
          <a:p>
            <a:pPr lvl="0"/>
            <a:endParaRPr/>
          </a:p>
        </p:txBody>
      </p:sp>
      <p:sp>
        <p:nvSpPr>
          <p:cNvPr id="119" name="Shape 119"/>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Here’s how you would call this example query in Monary.</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You should note a few items about this slide. Firstly, there’s no difference between the pipeline code in Python or if you where to run this pipeline in the Mongo shell / console.</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In terms of the call to the aggregation with Monary you should note that you need to pass both the field names and their types.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I’ll walk through the aggregation call to focus on each parameter in more detail.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pPr lvl="0"/>
            <a:endParaRPr/>
          </a:p>
        </p:txBody>
      </p:sp>
      <p:sp>
        <p:nvSpPr>
          <p:cNvPr id="154" name="Shape 154"/>
          <p:cNvSpPr>
            <a:spLocks noGrp="1"/>
          </p:cNvSpPr>
          <p:nvPr>
            <p:ph type="body" sz="quarter" idx="1"/>
          </p:nvPr>
        </p:nvSpPr>
        <p:spPr>
          <a:prstGeom prst="rect">
            <a:avLst/>
          </a:prstGeom>
        </p:spPr>
        <p:txBody>
          <a:bodyPr/>
          <a:lstStyle/>
          <a:p>
            <a:pPr lvl="0">
              <a:defRPr sz="1800"/>
            </a:pPr>
            <a:r>
              <a:rPr sz="1200"/>
              <a:t>Operationalising a data pipeline in Python involves a number of tools, I’ve covered MongoDB, Monary, and NumPy briefly. The examples earlier in the talk are a good example of exploratory work but when you change from the ‘lab’ like environment to the ‘factory’ like environment you also need to address other concerns. In order to focus on these concerns, I’ll introduce some other tools/systems these include Airflow for workflows, Matlibplot for visualisation, Pandas for data manipulation, and Scikit-learn for the machine learning, model generation and analysis.</a:t>
            </a:r>
          </a:p>
          <a:p>
            <a:pPr lvl="0">
              <a:defRPr sz="1800"/>
            </a:pPr>
            <a:endParaRPr sz="1200"/>
          </a:p>
          <a:p>
            <a:pPr lvl="0">
              <a:defRPr sz="1800"/>
            </a:pPr>
            <a:r>
              <a:rPr sz="1200"/>
              <a:t>Airflow - Job scheduling with dependencies that can be triggered based on conditions such as repeating intervals or on completion of other jobs is an important requirement to building a dynamic pipeline. These tools all support this type of scheduling and are an important evolution of old favourites such as cron. </a:t>
            </a:r>
          </a:p>
          <a:p>
            <a:pPr lvl="0">
              <a:defRPr sz="1800"/>
            </a:pPr>
            <a:endParaRPr sz="1200"/>
          </a:p>
          <a:p>
            <a:pPr lvl="0">
              <a:defRPr sz="1800"/>
            </a:pPr>
            <a:r>
              <a:rPr sz="1200"/>
              <a:t>There are a range of other tools and systems that I won’t cover in this talk but for every tool I do cover there is probably another two to three OSS projects working on a similar system.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pPr lvl="0"/>
            <a:endParaRPr/>
          </a:p>
        </p:txBody>
      </p:sp>
      <p:sp>
        <p:nvSpPr>
          <p:cNvPr id="159" name="Shape 159"/>
          <p:cNvSpPr>
            <a:spLocks noGrp="1"/>
          </p:cNvSpPr>
          <p:nvPr>
            <p:ph type="body" sz="quarter" idx="1"/>
          </p:nvPr>
        </p:nvSpPr>
        <p:spPr>
          <a:prstGeom prst="rect">
            <a:avLst/>
          </a:prstGeom>
        </p:spPr>
        <p:txBody>
          <a:bodyPr/>
          <a:lstStyle/>
          <a:p>
            <a:pPr lvl="0">
              <a:defRPr sz="1800"/>
            </a:pPr>
            <a:r>
              <a:rPr sz="1200"/>
              <a:t>In terms of actual concerns or needs for connecting these components together there are a few important considerations that you need to consider.</a:t>
            </a:r>
          </a:p>
          <a:p>
            <a:pPr lvl="0">
              <a:defRPr sz="1800"/>
            </a:pPr>
            <a:r>
              <a:rPr sz="1200"/>
              <a:t>You need to ensure that the both the individual stages and the entire pipeline is repeatable and that it can be scheduled. In some cases, you might want to rebuilt a demand forecasting model every day or every hour but you may want to update your dashboard / metrics every minute or more frequently, depending on the business requirement.</a:t>
            </a:r>
          </a:p>
          <a:p>
            <a:pPr lvl="0">
              <a:defRPr sz="1800"/>
            </a:pPr>
            <a:endParaRPr sz="1200"/>
          </a:p>
          <a:p>
            <a:pPr lvl="0">
              <a:defRPr sz="1800"/>
            </a:pPr>
            <a:r>
              <a:rPr sz="1200"/>
              <a:t>In terms of tracking and monitoring, you need to ensure that your pipeline and the stages within the pipeline can be monitored. This also you to see any issues as they occur, flag warnings or alerts if thresholds are breached and performance the normal maintenance tasks as indicated. Prometheus is a monitoring tool that supports both push and pull monitoring, there are a range of these tools and systems. In terms of MongoDB itself, we recommend using Cloud Manager or Ops Manager for an on premise solution. These tools can allow you to track your service and the components to ensure it is functioning reliably.</a:t>
            </a:r>
          </a:p>
          <a:p>
            <a:pPr lvl="0">
              <a:defRPr sz="1800"/>
            </a:pPr>
            <a:endParaRPr sz="1200"/>
          </a:p>
          <a:p>
            <a:pPr lvl="0">
              <a:defRPr sz="1800"/>
            </a:pPr>
            <a:r>
              <a:rPr sz="1200"/>
              <a:t>Checkpoints are an important feature that have not really been used outside of scientific modelling or high performance computing. A checkpoint takes a snapshot of the calculation and working set for data for that calculation so that if your system crashes you can resume from that point in the process. In many cases, this can help ensure you don’t have retry computational intensive calculations or suffer from a cold-start situation for your model.</a:t>
            </a:r>
          </a:p>
          <a:p>
            <a:pPr lvl="0">
              <a:defRPr sz="1800"/>
            </a:pPr>
            <a:endParaRPr sz="1200"/>
          </a:p>
          <a:p>
            <a:pPr lvl="0">
              <a:defRPr sz="1800"/>
            </a:pPr>
            <a:r>
              <a:rPr sz="1200"/>
              <a:t>Dependencies are also important to manage in a pipeline as you often want to ensure a specific ordering of calculations within your pipeline. For instance, you want to ensure that a certain model is created or re-created at a point before being used by another component. If this was not ordered correctly, you could end up using an older model or information.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pPr lvl="0"/>
            <a:endParaRPr/>
          </a:p>
        </p:txBody>
      </p:sp>
      <p:sp>
        <p:nvSpPr>
          <p:cNvPr id="166" name="Shape 166"/>
          <p:cNvSpPr>
            <a:spLocks noGrp="1"/>
          </p:cNvSpPr>
          <p:nvPr>
            <p:ph type="body" sz="quarter" idx="1"/>
          </p:nvPr>
        </p:nvSpPr>
        <p:spPr>
          <a:prstGeom prst="rect">
            <a:avLst/>
          </a:prstGeom>
        </p:spPr>
        <p:txBody>
          <a:bodyPr/>
          <a:lstStyle/>
          <a:p>
            <a:pPr lvl="0">
              <a:defRPr sz="1800"/>
            </a:pPr>
            <a:r>
              <a:rPr sz="2400"/>
              <a:t>they all built workflow tools, in some case multiple tools as they learnt more. For example, Airbnb started with Cron then wrote Chronos and have now moved to Airflow.</a:t>
            </a:r>
          </a:p>
          <a:p>
            <a:pPr lvl="0">
              <a:defRPr sz="1800"/>
            </a:pPr>
            <a:r>
              <a:rPr sz="2400"/>
              <a:t>Spotify's Luigi, OpenStack's Mistral, Pinterest's Pinball, and recently AirBnb's Airflow</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pPr lvl="0"/>
            <a:endParaRPr/>
          </a:p>
        </p:txBody>
      </p:sp>
      <p:sp>
        <p:nvSpPr>
          <p:cNvPr id="173" name="Shape 173"/>
          <p:cNvSpPr>
            <a:spLocks noGrp="1"/>
          </p:cNvSpPr>
          <p:nvPr>
            <p:ph type="body" sz="quarter" idx="1"/>
          </p:nvPr>
        </p:nvSpPr>
        <p:spPr>
          <a:prstGeom prst="rect">
            <a:avLst/>
          </a:prstGeom>
        </p:spPr>
        <p:txBody>
          <a:bodyPr/>
          <a:lstStyle/>
          <a:p>
            <a:pPr lvl="0">
              <a:defRPr sz="1800"/>
            </a:pPr>
            <a:r>
              <a:rPr sz="2400"/>
              <a:t>A developer defines his DAG in a Python script. The DAG is then automatically loaded into the DAG engine and scheduled for its first run. Modifying a DAG is as easy as modifying the Python script.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pPr lvl="0"/>
            <a:endParaRPr/>
          </a:p>
        </p:txBody>
      </p:sp>
      <p:sp>
        <p:nvSpPr>
          <p:cNvPr id="274" name="Shape 274"/>
          <p:cNvSpPr>
            <a:spLocks noGrp="1"/>
          </p:cNvSpPr>
          <p:nvPr>
            <p:ph type="body" sz="quarter" idx="1"/>
          </p:nvPr>
        </p:nvSpPr>
        <p:spPr>
          <a:prstGeom prst="rect">
            <a:avLst/>
          </a:prstGeom>
        </p:spPr>
        <p:txBody>
          <a:bodyPr/>
          <a:lstStyle/>
          <a:p>
            <a:pPr lvl="0">
              <a:defRPr sz="1800"/>
            </a:pPr>
            <a:r>
              <a:rPr sz="1400"/>
              <a:t>Reviewing our data factory concept, which is more akin to manufacturing. We looked a pipelines and the tools you could use to build them, I specifically focused on Airbnb’s tool, Airflow. It allows you to author workflows as directed acyclic graphs (DAGs). We looked at using both the command line and at the UI. These allow you to monitor and troubleshoot the pipeline as well as triggering tasks.</a:t>
            </a:r>
          </a:p>
          <a:p>
            <a:pPr lvl="0">
              <a:defRPr sz="1800"/>
            </a:pPr>
            <a:endParaRPr sz="1400"/>
          </a:p>
          <a:p>
            <a:pPr lvl="0">
              <a:defRPr sz="1800"/>
            </a:pPr>
            <a:r>
              <a:rPr sz="1400"/>
              <a:t>A key differentiator is the fact that Airflow pipelines are defined as code (as opposed to a markup language in Oozie or Azkaban), and that tasks are instantiated dynamically (as opposed to creating tasks by deriving classes in Luigi). This makes Airflow the best solution out there for dynamic pipeline generation, which can be used to power concepts as “analytics as a service”, “analysis automation” and computation frameworks, where pipelines are generated dynamically from configuration files or metadata of any form. Examples of that at Airbnb include our A/B testing framework, an anomaly detection framework, an aggregation framework and others.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lvl1pPr>
              <a:lnSpc>
                <a:spcPct val="100000"/>
              </a:lnSpc>
              <a:defRPr sz="1700">
                <a:latin typeface="+mn-lt"/>
                <a:ea typeface="+mn-ea"/>
                <a:cs typeface="+mn-cs"/>
                <a:sym typeface="Helvetica"/>
              </a:defRPr>
            </a:lvl1pPr>
          </a:lstStyle>
          <a:p>
            <a:pPr lvl="0">
              <a:defRPr sz="1800"/>
            </a:pPr>
            <a:r>
              <a:rPr sz="1700"/>
              <a:t> We also looked at the systems which where the building blocks of any pipeline. We looked at Scikit-learn, PyMongo, and Monary. If you need to interact with data in MongoDB you should use PyMongo and Monary. The Scikit-learn is a great library for exploring your data and creating your models. You can use visualisation libraries like Matlibplot to graph and display the results.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prstGeom prst="rect">
            <a:avLst/>
          </a:prstGeom>
        </p:spPr>
        <p:txBody>
          <a:bodyPr/>
          <a:lstStyle/>
          <a:p>
            <a:pPr lvl="0"/>
            <a:endParaRPr/>
          </a:p>
        </p:txBody>
      </p:sp>
      <p:sp>
        <p:nvSpPr>
          <p:cNvPr id="31" name="Shape 31"/>
          <p:cNvSpPr>
            <a:spLocks noGrp="1"/>
          </p:cNvSpPr>
          <p:nvPr>
            <p:ph type="body" sz="quarter" idx="1"/>
          </p:nvPr>
        </p:nvSpPr>
        <p:spPr>
          <a:prstGeom prst="rect">
            <a:avLst/>
          </a:prstGeom>
        </p:spPr>
        <p:txBody>
          <a:bodyPr/>
          <a:lstStyle/>
          <a:p>
            <a:pPr lvl="0">
              <a:defRPr sz="1800"/>
            </a:pPr>
            <a:r>
              <a:rPr sz="1200"/>
              <a:t>When designing a data product or service, it requires more than finding useful insights from the data. The product and services must be delivered at a profit to provide competitive advantage. I found a useful HBR blog by Thomas Redman and Bill Sweeney who highlighted the need for two departments when working with data strategies. A lab group and a factory group, the first acts as a research group (akin to Bell Labs, IBM Research or indeed any other corporate R&amp;D group) who question and explore the data whilst the second is focused on more production issues. This second group would be typically staffed by engineers with deep technical skills, a short-term focus and a focus on the consistency, scale and economics of the business (e.g. decreasing the unit cost, predicting the next’s month production demands, etc.). This is much more akin to traditional manufacturing. This second group and its concerns are the focus for this talk.</a:t>
            </a:r>
          </a:p>
          <a:p>
            <a:pPr lvl="0">
              <a:defRPr sz="1800"/>
            </a:pPr>
            <a:endParaRPr sz="1200"/>
          </a:p>
          <a:p>
            <a:pPr lvl="0">
              <a:defRPr sz="1800"/>
            </a:pPr>
            <a:r>
              <a:rPr sz="1200" u="sng">
                <a:solidFill>
                  <a:srgbClr val="5B972B"/>
                </a:solidFill>
                <a:uFill>
                  <a:solidFill>
                    <a:srgbClr val="5B972B"/>
                  </a:solidFill>
                </a:uFill>
                <a:hlinkClick r:id="rId3"/>
              </a:rPr>
              <a:t>https://hbr.org/2013/04/two-departments-for-data-succe/</a:t>
            </a:r>
            <a:endParaRPr sz="1200"/>
          </a:p>
          <a:p>
            <a:pPr lvl="0">
              <a:defRPr sz="1800"/>
            </a:pPr>
            <a:endParaRPr sz="1200"/>
          </a:p>
          <a:p>
            <a:pPr lvl="0">
              <a:defRPr sz="1800"/>
            </a:pPr>
            <a:r>
              <a:rPr sz="1200"/>
              <a:t>Workflow schedulers are pervasive – for instance, any company that has a data warehouse, a specialized database typically used for reporting, uses a workflow scheduler to coordinate nightly data loads into the data warehouse.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pPr lvl="0"/>
            <a:endParaRPr/>
          </a:p>
        </p:txBody>
      </p:sp>
      <p:sp>
        <p:nvSpPr>
          <p:cNvPr id="282" name="Shape 282"/>
          <p:cNvSpPr>
            <a:spLocks noGrp="1"/>
          </p:cNvSpPr>
          <p:nvPr>
            <p:ph type="body" sz="quarter" idx="1"/>
          </p:nvPr>
        </p:nvSpPr>
        <p:spPr>
          <a:prstGeom prst="rect">
            <a:avLst/>
          </a:prstGeom>
        </p:spPr>
        <p:txBody>
          <a:bodyPr/>
          <a:lstStyle/>
          <a:p>
            <a:pPr lvl="0">
              <a:lnSpc>
                <a:spcPct val="100000"/>
              </a:lnSpc>
              <a:defRPr sz="1800"/>
            </a:pPr>
            <a:r>
              <a:rPr sz="1500">
                <a:latin typeface="+mn-lt"/>
                <a:ea typeface="+mn-ea"/>
                <a:cs typeface="+mn-cs"/>
                <a:sym typeface="Helvetica"/>
              </a:rPr>
              <a:t>Speed - In terms of operational considerations, speed is important and if you've got a large amount of data to transform or move between processing stages you should probably consider Monary for MongoDB. Speed of development is also another important consideration and that's why all of these systems and tools utilise Python to build out your data pipeline</a:t>
            </a:r>
            <a:r>
              <a:rPr sz="1200">
                <a:latin typeface="+mn-lt"/>
                <a:ea typeface="+mn-ea"/>
                <a:cs typeface="+mn-cs"/>
                <a:sym typeface="Helvetica"/>
              </a:rPr>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noRot="1" noChangeAspect="1"/>
          </p:cNvSpPr>
          <p:nvPr>
            <p:ph type="sldImg"/>
          </p:nvPr>
        </p:nvSpPr>
        <p:spPr>
          <a:prstGeom prst="rect">
            <a:avLst/>
          </a:prstGeom>
        </p:spPr>
        <p:txBody>
          <a:bodyPr/>
          <a:lstStyle/>
          <a:p>
            <a:pPr lvl="0"/>
            <a:endParaRPr/>
          </a:p>
        </p:txBody>
      </p:sp>
      <p:sp>
        <p:nvSpPr>
          <p:cNvPr id="38" name="Shape 38"/>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Breaking down the concerns for a production data pipeline, I’ll look primarily at three topics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Pipelines - I'll briefly cover a number of tools to build a pipeline and focus specifically on Airbnb's tool, Airflow.</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Systems - In terms of systems, I'll focus primarily on Sci-kit learn, PyMongo, and I'll introduce Monary. PyMongo and Monary are the two primary ways I'd recommend you interact with your data in MongoDB. These are the building blocks that make up the Python processing elements used to create a pipeline.</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Speed - In terms of operational considerations, speed is important and if you've got a large amount of data to transform or move between processing stages you should probably consider Monary for MongoDB. Speed of development is also another important consideration and that's why all of these systems and tools utilise Python to build out your data pipeline.</a:t>
            </a:r>
          </a:p>
          <a:p>
            <a:pPr lvl="0">
              <a:lnSpc>
                <a:spcPct val="100000"/>
              </a:lnSpc>
              <a:defRPr sz="1800"/>
            </a:pP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pPr lvl="0"/>
            <a:endParaRPr/>
          </a:p>
        </p:txBody>
      </p:sp>
      <p:sp>
        <p:nvSpPr>
          <p:cNvPr id="43" name="Shape 43"/>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There are a range of challenges for an operation pipeline. These include taking the data from many sources, formatting it, cleaning it and ensuring all of these tasks occurring without blocking the pipe.</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In terms of combining data, you may have a single view application where MongoDB or another DB is aggregating data from multiple sources into a central repository. You will often be dealing with different schemas and will need to design your pipeline to accommodate for this.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These pipelines are often well designed initially with careful tuning but as growth and changes occurring the system becomes stressed. Monitoring and measurement of the pipeline and the 'flow' are important to understand the high and low tide marks for your pipeline</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Speedy and free flowing pipelines can be supported by ensuring the provision of adequate CPU, Memory, Disk and Network resources. Beyond ensuring there is sufficient resources, you should also apply any recommendations or guidelines for production. In the case of MongoDB that means you need to implement the production notes to ensure the appropriate configuration of the OS settings. In EC2 you used have to pre-warm the EBS storage volumes, this isn’t the case now but it was a definite speed bump if you where bringing data in cold.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prstGeom prst="rect">
            <a:avLst/>
          </a:prstGeom>
        </p:spPr>
        <p:txBody>
          <a:bodyPr/>
          <a:lstStyle/>
          <a:p>
            <a:pPr lvl="0"/>
            <a:endParaRPr/>
          </a:p>
        </p:txBody>
      </p:sp>
      <p:sp>
        <p:nvSpPr>
          <p:cNvPr id="48" name="Shape 48"/>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Reproducibility is a key aspect that has gather momentum in the scientific research community, particular those where computation and computational modeling is now playing a much larger role. The ability to transfer and re-run whole swatches of computational models using tools such as notebooks (e.g. Jupyter) have a very safe and bright future. However, in terms of customer success with data pipelines my experience is that the trend goes towards simplification and speed potentially at the cost of some reproducibility. Production systems require many moving parts and whilst there is a simplicity to this type of artefact, it will likely add to the complexity of your eventual problem and your debugging woes.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The experience of the site reliability community and system administrators highlight the need to balance a raft of other concerns when you provide a ‘service’ rather than a prototype.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noRot="1" noChangeAspect="1"/>
          </p:cNvSpPr>
          <p:nvPr>
            <p:ph type="sldImg"/>
          </p:nvPr>
        </p:nvSpPr>
        <p:spPr>
          <a:prstGeom prst="rect">
            <a:avLst/>
          </a:prstGeom>
        </p:spPr>
        <p:txBody>
          <a:bodyPr/>
          <a:lstStyle/>
          <a:p>
            <a:pPr lvl="0"/>
            <a:endParaRPr/>
          </a:p>
        </p:txBody>
      </p:sp>
      <p:sp>
        <p:nvSpPr>
          <p:cNvPr id="54" name="Shape 54"/>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Let’s look at an example of a data pipeline, I’ve based this example off a talk given by another local tech company here in Dublin, AdRoll. In essence, a data pipeline can be broken into the three categories involving either data, a state change or the operations / transformations conducted on the data for each stage.</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In this simplified example, it’s broken into two parts, on the left generating an ML model and on the right generating metrics (e.g. for a dashboard). The key understanding of graphic is that it is data that is transformation or changes state as you move through the stages.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In this presentation I’ll cover some tips on how you can improve the loading of data, on how you can leverage the database to compute metrics, and how you can manage the various stages together such as building or transforming your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prstGeom prst="rect">
            <a:avLst/>
          </a:prstGeom>
        </p:spPr>
        <p:txBody>
          <a:bodyPr/>
          <a:lstStyle/>
          <a:p>
            <a:pPr lvl="0"/>
            <a:endParaRPr/>
          </a:p>
        </p:txBody>
      </p:sp>
      <p:sp>
        <p:nvSpPr>
          <p:cNvPr id="59" name="Shape 59"/>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If we look a little deeper at a common task for a data scientist, that of averaging all the data in a set. In terms of Python, you can see several order of improvements depending on how you load this data. It’s clear that whilst the Python List has a good performance, it is still significantly outclassed by the ndarray.</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NumPy's arrays are more compact than Python lists, the equivalent of a 3D array in Python takes approximately 20 MB or so, while a NumPy 3D array with single-precision floats in the cells would fit in 4 MB. Access in reading and writing items is also faster with NumPy. Python’s lists are efficient general-purpose containers. They support (fairly) efficient insertion, deletion, appending, and concatenation, and Python’s list comprehensions make them easy to construct and manipulate. However, they have certain limitations: they don’t support “vectorized” operations like elementwise addition and multiplication, and the fact that they can contain objects of differing types mean that Python must store type information for every element, and must execute type dispatching code when operating on each element. This also means that very few list operations can be carried out by efficient C loops unlike NumPy as they require type checks and other Python book keeping.</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A NumPy array is basically described by metadata (number of dimensions, shape, data type, and so on) and the actual data. The data is stored in a homogeneous and contiguous block of memory, at a particular address in system memory (Random Access Memory, or RAM). This block of memory is called the data buffer. This is the main difference with a pure Python structure, like a list, where the items are scattered across the system memory. This aspect is the critical feature that makes NumPy arrays so efficient.</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NumPy can also be linked to highly optimized linear algebra libraries like BLAS and LAPACK and can be linked to the Intel Math Kernel Library (MKL).</a:t>
            </a:r>
          </a:p>
          <a:p>
            <a:pPr lvl="0">
              <a:lnSpc>
                <a:spcPct val="100000"/>
              </a:lnSpc>
              <a:defRPr sz="1800"/>
            </a:pPr>
            <a:endParaRPr sz="12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pPr lvl="0"/>
            <a:endParaRPr/>
          </a:p>
        </p:txBody>
      </p:sp>
      <p:sp>
        <p:nvSpPr>
          <p:cNvPr id="63" name="Shape 63"/>
          <p:cNvSpPr>
            <a:spLocks noGrp="1"/>
          </p:cNvSpPr>
          <p:nvPr>
            <p:ph type="body" sz="quarter" idx="1"/>
          </p:nvPr>
        </p:nvSpPr>
        <p:spPr>
          <a:prstGeom prst="rect">
            <a:avLst/>
          </a:prstGeom>
        </p:spPr>
        <p:txBody>
          <a:bodyPr/>
          <a:lstStyle/>
          <a:p>
            <a:pPr lvl="0">
              <a:defRPr sz="1800"/>
            </a:pPr>
            <a:r>
              <a:rPr sz="2400"/>
              <a:t>There a range of typical data transformation you might need to implement beyond averaging in a data set.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prstGeom prst="rect">
            <a:avLst/>
          </a:prstGeom>
        </p:spPr>
        <p:txBody>
          <a:bodyPr/>
          <a:lstStyle/>
          <a:p>
            <a:pPr lvl="0"/>
            <a:endParaRPr/>
          </a:p>
        </p:txBody>
      </p:sp>
      <p:sp>
        <p:nvSpPr>
          <p:cNvPr id="97" name="Shape 97"/>
          <p:cNvSpPr>
            <a:spLocks noGrp="1"/>
          </p:cNvSpPr>
          <p:nvPr>
            <p:ph type="body" sz="quarter" idx="1"/>
          </p:nvPr>
        </p:nvSpPr>
        <p:spPr>
          <a:prstGeom prst="rect">
            <a:avLst/>
          </a:prstGeom>
        </p:spPr>
        <p:txBody>
          <a:bodyPr/>
          <a:lstStyle/>
          <a:p>
            <a:pPr lvl="0">
              <a:lnSpc>
                <a:spcPct val="100000"/>
              </a:lnSpc>
              <a:defRPr sz="1800"/>
            </a:pPr>
            <a:r>
              <a:rPr sz="1200">
                <a:latin typeface="Calibri"/>
                <a:ea typeface="Calibri"/>
                <a:cs typeface="Calibri"/>
                <a:sym typeface="Calibri"/>
              </a:rPr>
              <a:t>The speed and advantages of NumPy for loading / processing documents is clear but the typical approach to moving data from MongoDB to NumPy involved PyMongo and conversion to Python Dictionaries.</a:t>
            </a:r>
          </a:p>
          <a:p>
            <a:pPr lvl="0">
              <a:lnSpc>
                <a:spcPct val="100000"/>
              </a:lnSpc>
              <a:defRPr sz="1800"/>
            </a:pPr>
            <a:endParaRPr sz="1200">
              <a:latin typeface="Calibri"/>
              <a:ea typeface="Calibri"/>
              <a:cs typeface="Calibri"/>
              <a:sym typeface="Calibri"/>
            </a:endParaRPr>
          </a:p>
          <a:p>
            <a:pPr lvl="0">
              <a:lnSpc>
                <a:spcPct val="100000"/>
              </a:lnSpc>
              <a:defRPr sz="1800"/>
            </a:pPr>
            <a:r>
              <a:rPr sz="1200">
                <a:latin typeface="Calibri"/>
                <a:ea typeface="Calibri"/>
                <a:cs typeface="Calibri"/>
                <a:sym typeface="Calibri"/>
              </a:rPr>
              <a:t>There is a new alternative to using PyMongo. There is a library called Monary specifically designed to speed the loading of bulk data reads from MongoDB to NumPy. Monary can only retrieve and store data. It cannot perform any updates or removals. Monary is a simple C library and accompanying Python wrapper which make use of MongoDB C driver. The code is designed to accept a list of desired fields, and to load exactly those fields from the BSON results into some provided array storage.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7" name="Shape 7"/>
          <p:cNvSpPr>
            <a:spLocks noGrp="1"/>
          </p:cNvSpPr>
          <p:nvPr>
            <p:ph type="title"/>
          </p:nvPr>
        </p:nvSpPr>
        <p:spPr>
          <a:xfrm>
            <a:off x="914400" y="1844676"/>
            <a:ext cx="10363200" cy="2041525"/>
          </a:xfrm>
          <a:prstGeom prst="rect">
            <a:avLst/>
          </a:prstGeom>
        </p:spPr>
        <p:txBody>
          <a:bodyPr/>
          <a:lstStyle/>
          <a:p>
            <a:pPr lvl="0">
              <a:defRPr sz="1800" spc="0">
                <a:solidFill>
                  <a:srgbClr val="000000"/>
                </a:solidFill>
              </a:defRPr>
            </a:pPr>
            <a:r>
              <a:rPr sz="3600" spc="-150">
                <a:solidFill>
                  <a:srgbClr val="242423"/>
                </a:solidFill>
              </a:rPr>
              <a:t>Title Text</a:t>
            </a:r>
          </a:p>
        </p:txBody>
      </p:sp>
      <p:sp>
        <p:nvSpPr>
          <p:cNvPr id="8" name="Shape 8"/>
          <p:cNvSpPr>
            <a:spLocks noGrp="1"/>
          </p:cNvSpPr>
          <p:nvPr>
            <p:ph type="body" idx="1"/>
          </p:nvPr>
        </p:nvSpPr>
        <p:spPr>
          <a:xfrm>
            <a:off x="1828800" y="3886200"/>
            <a:ext cx="8534400" cy="2971800"/>
          </a:xfrm>
          <a:prstGeom prst="rect">
            <a:avLst/>
          </a:prstGeom>
        </p:spPr>
        <p:txBody>
          <a:bodyPr/>
          <a:lstStyle>
            <a:lvl1pPr marL="0" indent="0" algn="ctr">
              <a:buSzTx/>
              <a:buFontTx/>
              <a:buNone/>
            </a:lvl1pPr>
            <a:lvl2pPr marL="0" indent="457200" algn="ctr">
              <a:buSzTx/>
              <a:buFontTx/>
              <a:buNone/>
            </a:lvl2pPr>
            <a:lvl3pPr marL="0" indent="914400" algn="ctr">
              <a:buSzTx/>
              <a:buFontTx/>
              <a:buNone/>
            </a:lvl3pPr>
            <a:lvl4pPr marL="0" indent="1371600" algn="ctr">
              <a:buSzTx/>
              <a:buFontTx/>
              <a:buNone/>
            </a:lvl4pPr>
            <a:lvl5pPr marL="0" indent="1828800" algn="ctr">
              <a:buSzTx/>
              <a:buFontTx/>
              <a:buNone/>
            </a:lvl5pPr>
          </a:lstStyle>
          <a:p>
            <a:pPr lvl="0">
              <a:defRPr sz="1800">
                <a:solidFill>
                  <a:srgbClr val="000000"/>
                </a:solidFill>
              </a:defRPr>
            </a:pPr>
            <a:r>
              <a:rPr sz="1600">
                <a:solidFill>
                  <a:srgbClr val="242423"/>
                </a:solidFill>
              </a:rPr>
              <a:t>Body Level One</a:t>
            </a:r>
          </a:p>
          <a:p>
            <a:pPr lvl="1">
              <a:defRPr sz="1800">
                <a:solidFill>
                  <a:srgbClr val="000000"/>
                </a:solidFill>
              </a:defRPr>
            </a:pPr>
            <a:r>
              <a:rPr sz="1600">
                <a:solidFill>
                  <a:srgbClr val="242423"/>
                </a:solidFill>
              </a:rPr>
              <a:t>Body Level Two</a:t>
            </a:r>
          </a:p>
          <a:p>
            <a:pPr lvl="2">
              <a:defRPr sz="1800">
                <a:solidFill>
                  <a:srgbClr val="000000"/>
                </a:solidFill>
              </a:defRPr>
            </a:pPr>
            <a:r>
              <a:rPr sz="1600">
                <a:solidFill>
                  <a:srgbClr val="242423"/>
                </a:solidFill>
              </a:rPr>
              <a:t>Body Level Three</a:t>
            </a:r>
          </a:p>
          <a:p>
            <a:pPr lvl="3">
              <a:defRPr sz="1800">
                <a:solidFill>
                  <a:srgbClr val="000000"/>
                </a:solidFill>
              </a:defRPr>
            </a:pPr>
            <a:r>
              <a:rPr sz="1600">
                <a:solidFill>
                  <a:srgbClr val="242423"/>
                </a:solidFill>
              </a:rPr>
              <a:t>Body Level Four</a:t>
            </a:r>
          </a:p>
          <a:p>
            <a:pPr lvl="4">
              <a:defRPr sz="1800">
                <a:solidFill>
                  <a:srgbClr val="000000"/>
                </a:solidFill>
              </a:defRPr>
            </a:pPr>
            <a:r>
              <a:rPr sz="1600">
                <a:solidFill>
                  <a:srgbClr val="242423"/>
                </a:solidFill>
              </a:rPr>
              <a:t>Body Level Five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242423"/>
        </a:solidFill>
        <a:effectLst/>
      </p:bgPr>
    </p:bg>
    <p:spTree>
      <p:nvGrpSpPr>
        <p:cNvPr id="1" name=""/>
        <p:cNvGrpSpPr/>
        <p:nvPr/>
      </p:nvGrpSpPr>
      <p:grpSpPr>
        <a:xfrm>
          <a:off x="0" y="0"/>
          <a:ext cx="0" cy="0"/>
          <a:chOff x="0" y="0"/>
          <a:chExt cx="0" cy="0"/>
        </a:xfrm>
      </p:grpSpPr>
      <p:sp>
        <p:nvSpPr>
          <p:cNvPr id="10" name="Shape 10"/>
          <p:cNvSpPr>
            <a:spLocks noGrp="1"/>
          </p:cNvSpPr>
          <p:nvPr>
            <p:ph type="title"/>
          </p:nvPr>
        </p:nvSpPr>
        <p:spPr>
          <a:xfrm>
            <a:off x="914400" y="1844676"/>
            <a:ext cx="10363200" cy="2041525"/>
          </a:xfrm>
          <a:prstGeom prst="rect">
            <a:avLst/>
          </a:prstGeom>
        </p:spPr>
        <p:txBody>
          <a:bodyPr/>
          <a:lstStyle>
            <a:lvl1pPr>
              <a:defRPr>
                <a:solidFill>
                  <a:srgbClr val="FFFFFF"/>
                </a:solidFill>
              </a:defRPr>
            </a:lvl1pPr>
          </a:lstStyle>
          <a:p>
            <a:pPr lvl="0">
              <a:defRPr sz="1800" spc="0">
                <a:solidFill>
                  <a:srgbClr val="000000"/>
                </a:solidFill>
              </a:defRPr>
            </a:pPr>
            <a:r>
              <a:rPr sz="3600" spc="-150">
                <a:solidFill>
                  <a:srgbClr val="FFFFFF"/>
                </a:solidFill>
              </a:rPr>
              <a:t>Title Text</a:t>
            </a:r>
          </a:p>
        </p:txBody>
      </p:sp>
      <p:sp>
        <p:nvSpPr>
          <p:cNvPr id="11" name="Shape 11"/>
          <p:cNvSpPr>
            <a:spLocks noGrp="1"/>
          </p:cNvSpPr>
          <p:nvPr>
            <p:ph type="body" idx="1"/>
          </p:nvPr>
        </p:nvSpPr>
        <p:spPr>
          <a:xfrm>
            <a:off x="1828800" y="3886200"/>
            <a:ext cx="8534400" cy="2971800"/>
          </a:xfrm>
          <a:prstGeom prst="rect">
            <a:avLst/>
          </a:prstGeom>
        </p:spPr>
        <p:txBody>
          <a:bodyPr/>
          <a:lstStyle>
            <a:lvl1pPr marL="0" indent="0" algn="ctr">
              <a:buSzTx/>
              <a:buFontTx/>
              <a:buNone/>
              <a:defRPr>
                <a:solidFill>
                  <a:srgbClr val="FFFFFF"/>
                </a:solidFill>
              </a:defRPr>
            </a:lvl1pPr>
            <a:lvl2pPr marL="0" indent="457200" algn="ctr">
              <a:buSzTx/>
              <a:buFontTx/>
              <a:buNone/>
              <a:defRPr>
                <a:solidFill>
                  <a:srgbClr val="FFFFFF"/>
                </a:solidFill>
              </a:defRPr>
            </a:lvl2pPr>
            <a:lvl3pPr marL="0" indent="914400" algn="ctr">
              <a:buSzTx/>
              <a:buFontTx/>
              <a:buNone/>
              <a:defRPr>
                <a:solidFill>
                  <a:srgbClr val="FFFFFF"/>
                </a:solidFill>
              </a:defRPr>
            </a:lvl3pPr>
            <a:lvl4pPr marL="0" indent="1371600" algn="ctr">
              <a:buSzTx/>
              <a:buFontTx/>
              <a:buNone/>
              <a:defRPr>
                <a:solidFill>
                  <a:srgbClr val="FFFFFF"/>
                </a:solidFill>
              </a:defRPr>
            </a:lvl4pPr>
            <a:lvl5pPr marL="0" indent="1828800" algn="ctr">
              <a:buSzTx/>
              <a:buFontTx/>
              <a:buNone/>
              <a:defRPr>
                <a:solidFill>
                  <a:srgbClr val="FFFFFF"/>
                </a:solidFill>
              </a:defRPr>
            </a:lvl5pPr>
          </a:lstStyle>
          <a:p>
            <a:pPr lvl="0">
              <a:defRPr sz="1800">
                <a:solidFill>
                  <a:srgbClr val="000000"/>
                </a:solidFill>
              </a:defRPr>
            </a:pPr>
            <a:r>
              <a:rPr sz="1600">
                <a:solidFill>
                  <a:srgbClr val="FFFFFF"/>
                </a:solidFill>
              </a:rPr>
              <a:t>Body Level One</a:t>
            </a:r>
          </a:p>
          <a:p>
            <a:pPr lvl="1">
              <a:defRPr sz="1800">
                <a:solidFill>
                  <a:srgbClr val="000000"/>
                </a:solidFill>
              </a:defRPr>
            </a:pPr>
            <a:r>
              <a:rPr sz="1600">
                <a:solidFill>
                  <a:srgbClr val="FFFFFF"/>
                </a:solidFill>
              </a:rPr>
              <a:t>Body Level Two</a:t>
            </a:r>
          </a:p>
          <a:p>
            <a:pPr lvl="2">
              <a:defRPr sz="1800">
                <a:solidFill>
                  <a:srgbClr val="000000"/>
                </a:solidFill>
              </a:defRPr>
            </a:pPr>
            <a:r>
              <a:rPr sz="1600">
                <a:solidFill>
                  <a:srgbClr val="FFFFFF"/>
                </a:solidFill>
              </a:rPr>
              <a:t>Body Level Three</a:t>
            </a:r>
          </a:p>
          <a:p>
            <a:pPr lvl="3">
              <a:defRPr sz="1800">
                <a:solidFill>
                  <a:srgbClr val="000000"/>
                </a:solidFill>
              </a:defRPr>
            </a:pPr>
            <a:r>
              <a:rPr sz="1600">
                <a:solidFill>
                  <a:srgbClr val="FFFFFF"/>
                </a:solidFill>
              </a:rPr>
              <a:t>Body Level Four</a:t>
            </a:r>
          </a:p>
          <a:p>
            <a:pPr lvl="4">
              <a:defRPr sz="1800">
                <a:solidFill>
                  <a:srgbClr val="000000"/>
                </a:solidFill>
              </a:defRPr>
            </a:pPr>
            <a:r>
              <a:rPr sz="1600">
                <a:solidFill>
                  <a:srgbClr val="FFFFFF"/>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ustom Layout">
    <p:bg>
      <p:bgPr>
        <a:solidFill>
          <a:srgbClr val="242423"/>
        </a:solidFill>
        <a:effectLst/>
      </p:bgPr>
    </p:bg>
    <p:spTree>
      <p:nvGrpSpPr>
        <p:cNvPr id="1" name=""/>
        <p:cNvGrpSpPr/>
        <p:nvPr/>
      </p:nvGrpSpPr>
      <p:grpSpPr>
        <a:xfrm>
          <a:off x="0" y="0"/>
          <a:ext cx="0" cy="0"/>
          <a:chOff x="0" y="0"/>
          <a:chExt cx="0" cy="0"/>
        </a:xfrm>
      </p:grpSpPr>
      <p:sp>
        <p:nvSpPr>
          <p:cNvPr id="13" name="Shape 13"/>
          <p:cNvSpPr>
            <a:spLocks noGrp="1"/>
          </p:cNvSpPr>
          <p:nvPr>
            <p:ph type="title"/>
          </p:nvPr>
        </p:nvSpPr>
        <p:spPr>
          <a:xfrm>
            <a:off x="609600" y="274638"/>
            <a:ext cx="10972800" cy="6178302"/>
          </a:xfrm>
          <a:prstGeom prst="rect">
            <a:avLst/>
          </a:prstGeom>
        </p:spPr>
        <p:txBody>
          <a:bodyPr/>
          <a:lstStyle>
            <a:lvl1pPr algn="l">
              <a:defRPr sz="4800">
                <a:solidFill>
                  <a:srgbClr val="FFFFFF"/>
                </a:solidFill>
              </a:defRPr>
            </a:lvl1pPr>
          </a:lstStyle>
          <a:p>
            <a:pPr lvl="0">
              <a:defRPr sz="1800" spc="0">
                <a:solidFill>
                  <a:srgbClr val="000000"/>
                </a:solidFill>
              </a:defRPr>
            </a:pPr>
            <a:r>
              <a:rPr sz="4800" spc="-150">
                <a:solidFill>
                  <a:srgbClr val="FFFFFF"/>
                </a:solidFill>
              </a:rPr>
              <a:t>Title Text</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5" name="Shape 15"/>
          <p:cNvSpPr>
            <a:spLocks noGrp="1"/>
          </p:cNvSpPr>
          <p:nvPr>
            <p:ph type="title"/>
          </p:nvPr>
        </p:nvSpPr>
        <p:spPr>
          <a:prstGeom prst="rect">
            <a:avLst/>
          </a:prstGeom>
        </p:spPr>
        <p:txBody>
          <a:bodyPr/>
          <a:lstStyle/>
          <a:p>
            <a:pPr lvl="0">
              <a:defRPr sz="1800" spc="0">
                <a:solidFill>
                  <a:srgbClr val="000000"/>
                </a:solidFill>
              </a:defRPr>
            </a:pPr>
            <a:r>
              <a:rPr sz="3600" spc="-150">
                <a:solidFill>
                  <a:srgbClr val="242423"/>
                </a:solidFill>
              </a:rPr>
              <a:t>Title Text</a:t>
            </a:r>
          </a:p>
        </p:txBody>
      </p:sp>
      <p:sp>
        <p:nvSpPr>
          <p:cNvPr id="16" name="Shape 16"/>
          <p:cNvSpPr>
            <a:spLocks noGrp="1"/>
          </p:cNvSpPr>
          <p:nvPr>
            <p:ph type="body" idx="1"/>
          </p:nvPr>
        </p:nvSpPr>
        <p:spPr>
          <a:prstGeom prst="rect">
            <a:avLst/>
          </a:prstGeom>
        </p:spPr>
        <p:txBody>
          <a:bodyPr/>
          <a:lstStyle/>
          <a:p>
            <a:pPr lvl="0">
              <a:defRPr sz="1800">
                <a:solidFill>
                  <a:srgbClr val="000000"/>
                </a:solidFill>
              </a:defRPr>
            </a:pPr>
            <a:r>
              <a:rPr sz="1600">
                <a:solidFill>
                  <a:srgbClr val="242423"/>
                </a:solidFill>
              </a:rPr>
              <a:t>Body Level One</a:t>
            </a:r>
          </a:p>
          <a:p>
            <a:pPr lvl="1">
              <a:defRPr sz="1800">
                <a:solidFill>
                  <a:srgbClr val="000000"/>
                </a:solidFill>
              </a:defRPr>
            </a:pPr>
            <a:r>
              <a:rPr sz="1600">
                <a:solidFill>
                  <a:srgbClr val="242423"/>
                </a:solidFill>
              </a:rPr>
              <a:t>Body Level Two</a:t>
            </a:r>
          </a:p>
          <a:p>
            <a:pPr lvl="2">
              <a:defRPr sz="1800">
                <a:solidFill>
                  <a:srgbClr val="000000"/>
                </a:solidFill>
              </a:defRPr>
            </a:pPr>
            <a:r>
              <a:rPr sz="1600">
                <a:solidFill>
                  <a:srgbClr val="242423"/>
                </a:solidFill>
              </a:rPr>
              <a:t>Body Level Three</a:t>
            </a:r>
          </a:p>
          <a:p>
            <a:pPr lvl="3">
              <a:defRPr sz="1800">
                <a:solidFill>
                  <a:srgbClr val="000000"/>
                </a:solidFill>
              </a:defRPr>
            </a:pPr>
            <a:r>
              <a:rPr sz="1600">
                <a:solidFill>
                  <a:srgbClr val="242423"/>
                </a:solidFill>
              </a:rPr>
              <a:t>Body Level Four</a:t>
            </a:r>
          </a:p>
          <a:p>
            <a:pPr lvl="4">
              <a:defRPr sz="1800">
                <a:solidFill>
                  <a:srgbClr val="000000"/>
                </a:solidFill>
              </a:defRPr>
            </a:pPr>
            <a:r>
              <a:rPr sz="1600">
                <a:solidFill>
                  <a:srgbClr val="242423"/>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2_Custom Layou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spc="0">
                <a:solidFill>
                  <a:srgbClr val="000000"/>
                </a:solidFill>
              </a:defRPr>
            </a:pPr>
            <a:r>
              <a:rPr sz="3600" spc="-150">
                <a:solidFill>
                  <a:srgbClr val="242423"/>
                </a:solidFill>
              </a:rPr>
              <a:t>Title 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Custom Layout">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09600" y="0"/>
            <a:ext cx="10972800" cy="116311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pPr lvl="0">
              <a:defRPr sz="1800" spc="0">
                <a:solidFill>
                  <a:srgbClr val="000000"/>
                </a:solidFill>
              </a:defRPr>
            </a:pPr>
            <a:r>
              <a:rPr sz="3600" spc="-150">
                <a:solidFill>
                  <a:srgbClr val="242423"/>
                </a:solidFill>
              </a:rPr>
              <a:t>Title Text</a:t>
            </a:r>
          </a:p>
        </p:txBody>
      </p:sp>
      <p:sp>
        <p:nvSpPr>
          <p:cNvPr id="3" name="Shape 3"/>
          <p:cNvSpPr>
            <a:spLocks noGrp="1"/>
          </p:cNvSpPr>
          <p:nvPr>
            <p:ph type="body" idx="1"/>
          </p:nvPr>
        </p:nvSpPr>
        <p:spPr>
          <a:xfrm>
            <a:off x="609600" y="1471084"/>
            <a:ext cx="10972800" cy="53869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lvl="0">
              <a:defRPr sz="1800">
                <a:solidFill>
                  <a:srgbClr val="000000"/>
                </a:solidFill>
              </a:defRPr>
            </a:pPr>
            <a:r>
              <a:rPr sz="1600">
                <a:solidFill>
                  <a:srgbClr val="242423"/>
                </a:solidFill>
              </a:rPr>
              <a:t>Body Level One</a:t>
            </a:r>
          </a:p>
          <a:p>
            <a:pPr lvl="1">
              <a:defRPr sz="1800">
                <a:solidFill>
                  <a:srgbClr val="000000"/>
                </a:solidFill>
              </a:defRPr>
            </a:pPr>
            <a:r>
              <a:rPr sz="1600">
                <a:solidFill>
                  <a:srgbClr val="242423"/>
                </a:solidFill>
              </a:rPr>
              <a:t>Body Level Two</a:t>
            </a:r>
          </a:p>
          <a:p>
            <a:pPr lvl="2">
              <a:defRPr sz="1800">
                <a:solidFill>
                  <a:srgbClr val="000000"/>
                </a:solidFill>
              </a:defRPr>
            </a:pPr>
            <a:r>
              <a:rPr sz="1600">
                <a:solidFill>
                  <a:srgbClr val="242423"/>
                </a:solidFill>
              </a:rPr>
              <a:t>Body Level Three</a:t>
            </a:r>
          </a:p>
          <a:p>
            <a:pPr lvl="3">
              <a:defRPr sz="1800">
                <a:solidFill>
                  <a:srgbClr val="000000"/>
                </a:solidFill>
              </a:defRPr>
            </a:pPr>
            <a:r>
              <a:rPr sz="1600">
                <a:solidFill>
                  <a:srgbClr val="242423"/>
                </a:solidFill>
              </a:rPr>
              <a:t>Body Level Four</a:t>
            </a:r>
          </a:p>
          <a:p>
            <a:pPr lvl="4">
              <a:defRPr sz="1800">
                <a:solidFill>
                  <a:srgbClr val="000000"/>
                </a:solidFill>
              </a:defRPr>
            </a:pPr>
            <a:r>
              <a:rPr sz="1600">
                <a:solidFill>
                  <a:srgbClr val="242423"/>
                </a:solidFill>
              </a:rPr>
              <a:t>Body Level Five</a:t>
            </a:r>
          </a:p>
        </p:txBody>
      </p:sp>
      <p:pic>
        <p:nvPicPr>
          <p:cNvPr id="4" name="image1.pdf"/>
          <p:cNvPicPr/>
          <p:nvPr/>
        </p:nvPicPr>
        <p:blipFill>
          <a:blip r:embed="rId8">
            <a:extLst/>
          </a:blip>
          <a:stretch>
            <a:fillRect/>
          </a:stretch>
        </p:blipFill>
        <p:spPr>
          <a:xfrm>
            <a:off x="10363200" y="6272736"/>
            <a:ext cx="1219200" cy="338363"/>
          </a:xfrm>
          <a:prstGeom prst="rect">
            <a:avLst/>
          </a:prstGeom>
          <a:ln w="12700">
            <a:miter lim="400000"/>
          </a:ln>
        </p:spPr>
      </p:pic>
      <p:sp>
        <p:nvSpPr>
          <p:cNvPr id="5" name="Shape 5"/>
          <p:cNvSpPr/>
          <p:nvPr/>
        </p:nvSpPr>
        <p:spPr>
          <a:xfrm>
            <a:off x="609600" y="6445250"/>
            <a:ext cx="228313" cy="20241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
            </a:lvl1pPr>
          </a:lstStyle>
          <a:p>
            <a:pPr lvl="0">
              <a:defRPr sz="1800"/>
            </a:pPr>
            <a:r>
              <a:rPr sz="800"/>
              <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xmlns:p14="http://schemas.microsoft.com/office/powerpoint/2010/main" spd="med"/>
  <p:txStyles>
    <p:titleStyle>
      <a:lvl1pPr algn="ctr" defTabSz="457200">
        <a:defRPr sz="3600" spc="-150">
          <a:solidFill>
            <a:srgbClr val="242423"/>
          </a:solidFill>
          <a:latin typeface="Arial Bold"/>
          <a:ea typeface="Arial Bold"/>
          <a:cs typeface="Arial Bold"/>
          <a:sym typeface="Arial Bold"/>
        </a:defRPr>
      </a:lvl1pPr>
      <a:lvl2pPr algn="ctr" defTabSz="457200">
        <a:defRPr sz="3600" spc="-150">
          <a:solidFill>
            <a:srgbClr val="242423"/>
          </a:solidFill>
          <a:latin typeface="Arial Bold"/>
          <a:ea typeface="Arial Bold"/>
          <a:cs typeface="Arial Bold"/>
          <a:sym typeface="Arial Bold"/>
        </a:defRPr>
      </a:lvl2pPr>
      <a:lvl3pPr algn="ctr" defTabSz="457200">
        <a:defRPr sz="3600" spc="-150">
          <a:solidFill>
            <a:srgbClr val="242423"/>
          </a:solidFill>
          <a:latin typeface="Arial Bold"/>
          <a:ea typeface="Arial Bold"/>
          <a:cs typeface="Arial Bold"/>
          <a:sym typeface="Arial Bold"/>
        </a:defRPr>
      </a:lvl3pPr>
      <a:lvl4pPr algn="ctr" defTabSz="457200">
        <a:defRPr sz="3600" spc="-150">
          <a:solidFill>
            <a:srgbClr val="242423"/>
          </a:solidFill>
          <a:latin typeface="Arial Bold"/>
          <a:ea typeface="Arial Bold"/>
          <a:cs typeface="Arial Bold"/>
          <a:sym typeface="Arial Bold"/>
        </a:defRPr>
      </a:lvl4pPr>
      <a:lvl5pPr algn="ctr" defTabSz="457200">
        <a:defRPr sz="3600" spc="-150">
          <a:solidFill>
            <a:srgbClr val="242423"/>
          </a:solidFill>
          <a:latin typeface="Arial Bold"/>
          <a:ea typeface="Arial Bold"/>
          <a:cs typeface="Arial Bold"/>
          <a:sym typeface="Arial Bold"/>
        </a:defRPr>
      </a:lvl5pPr>
      <a:lvl6pPr algn="ctr" defTabSz="457200">
        <a:defRPr sz="3600" spc="-150">
          <a:solidFill>
            <a:srgbClr val="242423"/>
          </a:solidFill>
          <a:latin typeface="Arial Bold"/>
          <a:ea typeface="Arial Bold"/>
          <a:cs typeface="Arial Bold"/>
          <a:sym typeface="Arial Bold"/>
        </a:defRPr>
      </a:lvl6pPr>
      <a:lvl7pPr algn="ctr" defTabSz="457200">
        <a:defRPr sz="3600" spc="-150">
          <a:solidFill>
            <a:srgbClr val="242423"/>
          </a:solidFill>
          <a:latin typeface="Arial Bold"/>
          <a:ea typeface="Arial Bold"/>
          <a:cs typeface="Arial Bold"/>
          <a:sym typeface="Arial Bold"/>
        </a:defRPr>
      </a:lvl7pPr>
      <a:lvl8pPr algn="ctr" defTabSz="457200">
        <a:defRPr sz="3600" spc="-150">
          <a:solidFill>
            <a:srgbClr val="242423"/>
          </a:solidFill>
          <a:latin typeface="Arial Bold"/>
          <a:ea typeface="Arial Bold"/>
          <a:cs typeface="Arial Bold"/>
          <a:sym typeface="Arial Bold"/>
        </a:defRPr>
      </a:lvl8pPr>
      <a:lvl9pPr algn="ctr" defTabSz="457200">
        <a:defRPr sz="3600" spc="-150">
          <a:solidFill>
            <a:srgbClr val="242423"/>
          </a:solidFill>
          <a:latin typeface="Arial Bold"/>
          <a:ea typeface="Arial Bold"/>
          <a:cs typeface="Arial Bold"/>
          <a:sym typeface="Arial Bold"/>
        </a:defRPr>
      </a:lvl9pPr>
    </p:titleStyle>
    <p:bodyStyle>
      <a:lvl1pPr marL="342900" indent="-342900" defTabSz="457200">
        <a:spcBef>
          <a:spcPts val="300"/>
        </a:spcBef>
        <a:buSzPct val="100000"/>
        <a:buFont typeface="Arial"/>
        <a:buChar char="•"/>
        <a:defRPr sz="1600">
          <a:solidFill>
            <a:srgbClr val="242423"/>
          </a:solidFill>
          <a:latin typeface="Arial"/>
          <a:ea typeface="Arial"/>
          <a:cs typeface="Arial"/>
          <a:sym typeface="Arial"/>
        </a:defRPr>
      </a:lvl1pPr>
      <a:lvl2pPr marL="742950" indent="-285750" defTabSz="457200">
        <a:spcBef>
          <a:spcPts val="300"/>
        </a:spcBef>
        <a:buSzPct val="100000"/>
        <a:buFont typeface="Arial"/>
        <a:buChar char="–"/>
        <a:defRPr sz="1600">
          <a:solidFill>
            <a:srgbClr val="242423"/>
          </a:solidFill>
          <a:latin typeface="Arial"/>
          <a:ea typeface="Arial"/>
          <a:cs typeface="Arial"/>
          <a:sym typeface="Arial"/>
        </a:defRPr>
      </a:lvl2pPr>
      <a:lvl3pPr marL="1143000" indent="-228600" defTabSz="457200">
        <a:spcBef>
          <a:spcPts val="300"/>
        </a:spcBef>
        <a:buSzPct val="100000"/>
        <a:buFont typeface="Arial"/>
        <a:buChar char="•"/>
        <a:defRPr sz="1600">
          <a:solidFill>
            <a:srgbClr val="242423"/>
          </a:solidFill>
          <a:latin typeface="Arial"/>
          <a:ea typeface="Arial"/>
          <a:cs typeface="Arial"/>
          <a:sym typeface="Arial"/>
        </a:defRPr>
      </a:lvl3pPr>
      <a:lvl4pPr marL="1600200" indent="-228600" defTabSz="457200">
        <a:spcBef>
          <a:spcPts val="300"/>
        </a:spcBef>
        <a:buSzPct val="100000"/>
        <a:buFont typeface="Arial"/>
        <a:buChar char="–"/>
        <a:defRPr sz="1600">
          <a:solidFill>
            <a:srgbClr val="242423"/>
          </a:solidFill>
          <a:latin typeface="Arial"/>
          <a:ea typeface="Arial"/>
          <a:cs typeface="Arial"/>
          <a:sym typeface="Arial"/>
        </a:defRPr>
      </a:lvl4pPr>
      <a:lvl5pPr marL="2057400" indent="-228600" defTabSz="457200">
        <a:spcBef>
          <a:spcPts val="300"/>
        </a:spcBef>
        <a:buSzPct val="100000"/>
        <a:buFont typeface="Arial"/>
        <a:buChar char="»"/>
        <a:defRPr sz="1600">
          <a:solidFill>
            <a:srgbClr val="242423"/>
          </a:solidFill>
          <a:latin typeface="Arial"/>
          <a:ea typeface="Arial"/>
          <a:cs typeface="Arial"/>
          <a:sym typeface="Arial"/>
        </a:defRPr>
      </a:lvl5pPr>
      <a:lvl6pPr marL="2468879" indent="-182879" defTabSz="457200">
        <a:spcBef>
          <a:spcPts val="300"/>
        </a:spcBef>
        <a:buSzPct val="100000"/>
        <a:buFont typeface="Arial"/>
        <a:buChar char="•"/>
        <a:defRPr sz="1600">
          <a:solidFill>
            <a:srgbClr val="242423"/>
          </a:solidFill>
          <a:latin typeface="Arial"/>
          <a:ea typeface="Arial"/>
          <a:cs typeface="Arial"/>
          <a:sym typeface="Arial"/>
        </a:defRPr>
      </a:lvl6pPr>
      <a:lvl7pPr marL="2926079" indent="-182879" defTabSz="457200">
        <a:spcBef>
          <a:spcPts val="300"/>
        </a:spcBef>
        <a:buSzPct val="100000"/>
        <a:buFont typeface="Arial"/>
        <a:buChar char="•"/>
        <a:defRPr sz="1600">
          <a:solidFill>
            <a:srgbClr val="242423"/>
          </a:solidFill>
          <a:latin typeface="Arial"/>
          <a:ea typeface="Arial"/>
          <a:cs typeface="Arial"/>
          <a:sym typeface="Arial"/>
        </a:defRPr>
      </a:lvl7pPr>
      <a:lvl8pPr marL="3383279" indent="-182879" defTabSz="457200">
        <a:spcBef>
          <a:spcPts val="300"/>
        </a:spcBef>
        <a:buSzPct val="100000"/>
        <a:buFont typeface="Arial"/>
        <a:buChar char="•"/>
        <a:defRPr sz="1600">
          <a:solidFill>
            <a:srgbClr val="242423"/>
          </a:solidFill>
          <a:latin typeface="Arial"/>
          <a:ea typeface="Arial"/>
          <a:cs typeface="Arial"/>
          <a:sym typeface="Arial"/>
        </a:defRPr>
      </a:lvl8pPr>
      <a:lvl9pPr marL="3840479" indent="-182879" defTabSz="457200">
        <a:spcBef>
          <a:spcPts val="300"/>
        </a:spcBef>
        <a:buSzPct val="100000"/>
        <a:buFont typeface="Arial"/>
        <a:buChar char="•"/>
        <a:defRPr sz="1600">
          <a:solidFill>
            <a:srgbClr val="242423"/>
          </a:solidFill>
          <a:latin typeface="Arial"/>
          <a:ea typeface="Arial"/>
          <a:cs typeface="Arial"/>
          <a:sym typeface="Arial"/>
        </a:defRPr>
      </a:lvl9pPr>
    </p:bodyStyle>
    <p:otherStyle>
      <a:lvl1pPr algn="r" defTabSz="457200">
        <a:defRPr sz="1200">
          <a:solidFill>
            <a:schemeClr val="tx1"/>
          </a:solidFill>
          <a:latin typeface="+mn-lt"/>
          <a:ea typeface="+mn-ea"/>
          <a:cs typeface="+mn-cs"/>
          <a:sym typeface="Arial"/>
        </a:defRPr>
      </a:lvl1pPr>
      <a:lvl2pPr indent="457200" algn="r" defTabSz="457200">
        <a:defRPr sz="1200">
          <a:solidFill>
            <a:schemeClr val="tx1"/>
          </a:solidFill>
          <a:latin typeface="+mn-lt"/>
          <a:ea typeface="+mn-ea"/>
          <a:cs typeface="+mn-cs"/>
          <a:sym typeface="Arial"/>
        </a:defRPr>
      </a:lvl2pPr>
      <a:lvl3pPr indent="914400" algn="r" defTabSz="457200">
        <a:defRPr sz="1200">
          <a:solidFill>
            <a:schemeClr val="tx1"/>
          </a:solidFill>
          <a:latin typeface="+mn-lt"/>
          <a:ea typeface="+mn-ea"/>
          <a:cs typeface="+mn-cs"/>
          <a:sym typeface="Arial"/>
        </a:defRPr>
      </a:lvl3pPr>
      <a:lvl4pPr indent="1371600" algn="r" defTabSz="457200">
        <a:defRPr sz="1200">
          <a:solidFill>
            <a:schemeClr val="tx1"/>
          </a:solidFill>
          <a:latin typeface="+mn-lt"/>
          <a:ea typeface="+mn-ea"/>
          <a:cs typeface="+mn-cs"/>
          <a:sym typeface="Arial"/>
        </a:defRPr>
      </a:lvl4pPr>
      <a:lvl5pPr indent="1828800" algn="r" defTabSz="457200">
        <a:defRPr sz="1200">
          <a:solidFill>
            <a:schemeClr val="tx1"/>
          </a:solidFill>
          <a:latin typeface="+mn-lt"/>
          <a:ea typeface="+mn-ea"/>
          <a:cs typeface="+mn-cs"/>
          <a:sym typeface="Arial"/>
        </a:defRPr>
      </a:lvl5pPr>
      <a:lvl6pPr indent="2286000" algn="r" defTabSz="457200">
        <a:defRPr sz="1200">
          <a:solidFill>
            <a:schemeClr val="tx1"/>
          </a:solidFill>
          <a:latin typeface="+mn-lt"/>
          <a:ea typeface="+mn-ea"/>
          <a:cs typeface="+mn-cs"/>
          <a:sym typeface="Arial"/>
        </a:defRPr>
      </a:lvl6pPr>
      <a:lvl7pPr indent="2743200" algn="r" defTabSz="457200">
        <a:defRPr sz="1200">
          <a:solidFill>
            <a:schemeClr val="tx1"/>
          </a:solidFill>
          <a:latin typeface="+mn-lt"/>
          <a:ea typeface="+mn-ea"/>
          <a:cs typeface="+mn-cs"/>
          <a:sym typeface="Arial"/>
        </a:defRPr>
      </a:lvl7pPr>
      <a:lvl8pPr indent="3200400" algn="r" defTabSz="457200">
        <a:defRPr sz="1200">
          <a:solidFill>
            <a:schemeClr val="tx1"/>
          </a:solidFill>
          <a:latin typeface="+mn-lt"/>
          <a:ea typeface="+mn-ea"/>
          <a:cs typeface="+mn-cs"/>
          <a:sym typeface="Arial"/>
        </a:defRPr>
      </a:lvl8pPr>
      <a:lvl9pPr indent="3657600" algn="r" defTabSz="457200">
        <a:defRPr sz="1200">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ithub.com/braz/pycon2015_talk/"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jpeg"/></Relationships>
</file>

<file path=ppt/slides/_rels/slide42.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p:cNvSpPr>
          <p:nvPr>
            <p:ph type="title"/>
          </p:nvPr>
        </p:nvSpPr>
        <p:spPr>
          <a:xfrm>
            <a:off x="914400" y="2130425"/>
            <a:ext cx="10363200" cy="1470026"/>
          </a:xfrm>
          <a:prstGeom prst="rect">
            <a:avLst/>
          </a:prstGeom>
        </p:spPr>
        <p:txBody>
          <a:bodyPr/>
          <a:lstStyle>
            <a:lvl1pPr>
              <a:defRPr spc="-200"/>
            </a:lvl1pPr>
          </a:lstStyle>
          <a:p>
            <a:pPr lvl="0">
              <a:defRPr sz="1800" spc="0">
                <a:solidFill>
                  <a:srgbClr val="000000"/>
                </a:solidFill>
              </a:defRPr>
            </a:pPr>
            <a:r>
              <a:rPr sz="3600" spc="-200">
                <a:solidFill>
                  <a:srgbClr val="FFFFFF"/>
                </a:solidFill>
              </a:rPr>
              <a:t>Using MongoDB and Python for data analysis pipeline</a:t>
            </a:r>
          </a:p>
        </p:txBody>
      </p:sp>
      <p:sp>
        <p:nvSpPr>
          <p:cNvPr id="24" name="Shape 24"/>
          <p:cNvSpPr>
            <a:spLocks noGrp="1"/>
          </p:cNvSpPr>
          <p:nvPr>
            <p:ph type="body" idx="1"/>
          </p:nvPr>
        </p:nvSpPr>
        <p:spPr>
          <a:xfrm>
            <a:off x="1828800" y="3886200"/>
            <a:ext cx="8534400" cy="1752600"/>
          </a:xfrm>
          <a:prstGeom prst="rect">
            <a:avLst/>
          </a:prstGeom>
        </p:spPr>
        <p:txBody>
          <a:bodyPr/>
          <a:lstStyle/>
          <a:p>
            <a:pPr lvl="0">
              <a:lnSpc>
                <a:spcPct val="90000"/>
              </a:lnSpc>
              <a:spcBef>
                <a:spcPts val="500"/>
              </a:spcBef>
              <a:defRPr sz="1800">
                <a:solidFill>
                  <a:srgbClr val="000000"/>
                </a:solidFill>
              </a:defRPr>
            </a:pPr>
            <a:r>
              <a:rPr sz="2400">
                <a:solidFill>
                  <a:srgbClr val="FFFFFF"/>
                </a:solidFill>
              </a:rPr>
              <a:t>Eoin Brazil, PhD, MSc</a:t>
            </a:r>
          </a:p>
          <a:p>
            <a:pPr lvl="0">
              <a:lnSpc>
                <a:spcPct val="90000"/>
              </a:lnSpc>
              <a:spcBef>
                <a:spcPts val="500"/>
              </a:spcBef>
              <a:defRPr sz="1800">
                <a:solidFill>
                  <a:srgbClr val="000000"/>
                </a:solidFill>
              </a:defRPr>
            </a:pPr>
            <a:r>
              <a:rPr sz="2400">
                <a:solidFill>
                  <a:srgbClr val="FFFFFF"/>
                </a:solidFill>
              </a:rPr>
              <a:t>Proactive Technical Services, MongoDB</a:t>
            </a:r>
          </a:p>
          <a:p>
            <a:pPr lvl="0">
              <a:lnSpc>
                <a:spcPct val="90000"/>
              </a:lnSpc>
              <a:defRPr sz="1800">
                <a:solidFill>
                  <a:srgbClr val="000000"/>
                </a:solidFill>
              </a:defRPr>
            </a:pPr>
            <a:endParaRPr sz="2400">
              <a:solidFill>
                <a:srgbClr val="FFFFFF"/>
              </a:solidFill>
            </a:endParaRPr>
          </a:p>
          <a:p>
            <a:pPr lvl="0">
              <a:lnSpc>
                <a:spcPct val="90000"/>
              </a:lnSpc>
              <a:spcBef>
                <a:spcPts val="500"/>
              </a:spcBef>
              <a:defRPr sz="1800">
                <a:solidFill>
                  <a:srgbClr val="000000"/>
                </a:solidFill>
              </a:defRPr>
            </a:pPr>
            <a:r>
              <a:rPr sz="2400">
                <a:solidFill>
                  <a:srgbClr val="FFFFFF"/>
                </a:solidFill>
              </a:rPr>
              <a:t>Github repo for this talk: </a:t>
            </a:r>
            <a:r>
              <a:rPr sz="2400" baseline="30000">
                <a:solidFill>
                  <a:srgbClr val="FFFFFF"/>
                </a:solidFill>
                <a:hlinkClick r:id="rId3"/>
              </a:rPr>
              <a:t>http://github.com/braz/pycon2015_talk/</a:t>
            </a:r>
          </a:p>
        </p:txBody>
      </p:sp>
      <p:pic>
        <p:nvPicPr>
          <p:cNvPr id="25" name="image2.pdf"/>
          <p:cNvPicPr/>
          <p:nvPr/>
        </p:nvPicPr>
        <p:blipFill>
          <a:blip r:embed="rId4">
            <a:extLst/>
          </a:blip>
          <a:stretch>
            <a:fillRect/>
          </a:stretch>
        </p:blipFill>
        <p:spPr>
          <a:xfrm>
            <a:off x="4953000" y="715078"/>
            <a:ext cx="2286000" cy="650958"/>
          </a:xfrm>
          <a:prstGeom prst="rect">
            <a:avLst/>
          </a:prstGeom>
          <a:ln w="12700">
            <a:miter lim="400000"/>
          </a:ln>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p:nvPr/>
        </p:nvSpPr>
        <p:spPr>
          <a:xfrm>
            <a:off x="3854067" y="2328286"/>
            <a:ext cx="8103366" cy="2217302"/>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405168"/>
          <a:lstStyle/>
          <a:p>
            <a:pPr marL="571500" lvl="0" indent="-571500">
              <a:buSzPct val="100000"/>
              <a:buFont typeface="Arial"/>
              <a:buChar char="•"/>
            </a:pPr>
            <a:r>
              <a:rPr sz="5200" spc="-150" dirty="0"/>
              <a:t>Monary</a:t>
            </a:r>
          </a:p>
          <a:p>
            <a:pPr marL="571500" lvl="0" indent="-571500">
              <a:buSzPct val="100000"/>
              <a:buFont typeface="Arial"/>
              <a:buChar char="•"/>
            </a:pPr>
            <a:r>
              <a:rPr sz="5200" spc="-150" dirty="0"/>
              <a:t>MongoDB</a:t>
            </a:r>
          </a:p>
          <a:p>
            <a:pPr marL="571500" lvl="0" indent="-571500">
              <a:buSzPct val="100000"/>
              <a:buFont typeface="Arial"/>
              <a:buChar char="•"/>
            </a:pPr>
            <a:r>
              <a:rPr sz="5200" spc="-150" dirty="0"/>
              <a:t>Python</a:t>
            </a:r>
          </a:p>
          <a:p>
            <a:pPr marL="571500" lvl="0" indent="-571500">
              <a:buSzPct val="100000"/>
              <a:buFont typeface="Arial"/>
              <a:buChar char="•"/>
            </a:pPr>
            <a:r>
              <a:rPr sz="5200" spc="-150" dirty="0"/>
              <a:t>Airflow</a:t>
            </a:r>
          </a:p>
        </p:txBody>
      </p:sp>
      <p:sp>
        <p:nvSpPr>
          <p:cNvPr id="100" name="Shape 100"/>
          <p:cNvSpPr>
            <a:spLocks noGrp="1"/>
          </p:cNvSpPr>
          <p:nvPr>
            <p:ph type="title"/>
          </p:nvPr>
        </p:nvSpPr>
        <p:spPr>
          <a:xfrm>
            <a:off x="3968750" y="184679"/>
            <a:ext cx="7874001" cy="1783821"/>
          </a:xfrm>
          <a:prstGeom prst="rect">
            <a:avLst/>
          </a:prstGeom>
        </p:spPr>
        <p:txBody>
          <a:bodyPr/>
          <a:lstStyle>
            <a:lvl1pPr>
              <a:defRPr sz="5000" spc="-200"/>
            </a:lvl1pPr>
          </a:lstStyle>
          <a:p>
            <a:pPr lvl="0">
              <a:defRPr sz="1800" spc="0">
                <a:solidFill>
                  <a:srgbClr val="000000"/>
                </a:solidFill>
              </a:defRPr>
            </a:pPr>
            <a:r>
              <a:rPr sz="5000" spc="-200">
                <a:solidFill>
                  <a:srgbClr val="242423"/>
                </a:solidFill>
              </a:rPr>
              <a:t>An example of connecting the pipes</a:t>
            </a:r>
          </a:p>
        </p:txBody>
      </p:sp>
      <p:pic>
        <p:nvPicPr>
          <p:cNvPr id="101" name="image11.jpeg" descr="5057515604_b6b9cc212a_o.jpg"/>
          <p:cNvPicPr/>
          <p:nvPr/>
        </p:nvPicPr>
        <p:blipFill>
          <a:blip r:embed="rId3">
            <a:extLst/>
          </a:blip>
          <a:srcRect l="8682" b="16207"/>
          <a:stretch>
            <a:fillRect/>
          </a:stretch>
        </p:blipFill>
        <p:spPr>
          <a:xfrm rot="5400000">
            <a:off x="-1609422" y="1609419"/>
            <a:ext cx="6873879" cy="3655038"/>
          </a:xfrm>
          <a:prstGeom prst="rect">
            <a:avLst/>
          </a:prstGeom>
          <a:ln w="12700">
            <a:miter lim="400000"/>
          </a:ln>
        </p:spPr>
      </p:pic>
      <p:sp>
        <p:nvSpPr>
          <p:cNvPr id="102" name="Shape 102"/>
          <p:cNvSpPr/>
          <p:nvPr/>
        </p:nvSpPr>
        <p:spPr>
          <a:xfrm>
            <a:off x="4643437" y="4786379"/>
            <a:ext cx="6524626" cy="1323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4000" dirty="0">
                <a:latin typeface="Arial Bold"/>
                <a:ea typeface="Arial Bold"/>
                <a:cs typeface="Arial Bold"/>
                <a:sym typeface="Arial Bold"/>
              </a:rPr>
              <a:t>Firstly dive into MongoDB’s</a:t>
            </a:r>
          </a:p>
          <a:p>
            <a:pPr lvl="0"/>
            <a:r>
              <a:rPr sz="4000" dirty="0">
                <a:latin typeface="Arial Bold"/>
                <a:ea typeface="Arial Bold"/>
                <a:cs typeface="Arial Bold"/>
                <a:sym typeface="Arial Bold"/>
              </a:rPr>
              <a:t>Aggregation &amp; Monary</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image12.png" descr="aggregation_example_explained.png"/>
          <p:cNvPicPr/>
          <p:nvPr/>
        </p:nvPicPr>
        <p:blipFill>
          <a:blip r:embed="rId3">
            <a:extLst/>
          </a:blip>
          <a:stretch>
            <a:fillRect/>
          </a:stretch>
        </p:blipFill>
        <p:spPr>
          <a:xfrm>
            <a:off x="1254124" y="1224720"/>
            <a:ext cx="9694750" cy="5030030"/>
          </a:xfrm>
          <a:prstGeom prst="rect">
            <a:avLst/>
          </a:prstGeom>
          <a:ln w="12700">
            <a:miter lim="400000"/>
          </a:ln>
        </p:spPr>
      </p:pic>
      <p:sp>
        <p:nvSpPr>
          <p:cNvPr id="107" name="Shape 107"/>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Data set and Aggregation</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Monary Query</a:t>
            </a:r>
          </a:p>
        </p:txBody>
      </p:sp>
      <p:pic>
        <p:nvPicPr>
          <p:cNvPr id="112" name="image13.png" descr="MonaryUnderthehood.png"/>
          <p:cNvPicPr/>
          <p:nvPr/>
        </p:nvPicPr>
        <p:blipFill>
          <a:blip r:embed="rId3">
            <a:extLst/>
          </a:blip>
          <a:stretch>
            <a:fillRect/>
          </a:stretch>
        </p:blipFill>
        <p:spPr>
          <a:xfrm>
            <a:off x="495300" y="1498600"/>
            <a:ext cx="11158539" cy="4057650"/>
          </a:xfrm>
          <a:prstGeom prst="rect">
            <a:avLst/>
          </a:prstGeom>
          <a:ln w="12700">
            <a:miter lim="400000"/>
          </a:ln>
        </p:spPr>
      </p:pic>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Monary Query</a:t>
            </a:r>
          </a:p>
        </p:txBody>
      </p:sp>
      <p:sp>
        <p:nvSpPr>
          <p:cNvPr id="117" name="Shape 117"/>
          <p:cNvSpPr/>
          <p:nvPr/>
        </p:nvSpPr>
        <p:spPr>
          <a:xfrm>
            <a:off x="609600" y="1619250"/>
            <a:ext cx="11106150" cy="42326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3500">
                <a:latin typeface="Monaco"/>
                <a:ea typeface="Monaco"/>
                <a:cs typeface="Monaco"/>
                <a:sym typeface="Monaco"/>
              </a:rPr>
              <a:t>&gt;&gt;&gt; from monary import Monary</a:t>
            </a:r>
          </a:p>
          <a:p>
            <a:pPr lvl="0"/>
            <a:r>
              <a:rPr sz="3500">
                <a:latin typeface="Monaco"/>
                <a:ea typeface="Monaco"/>
                <a:cs typeface="Monaco"/>
                <a:sym typeface="Monaco"/>
              </a:rPr>
              <a:t>&gt;&gt;&gt; m = Monary()</a:t>
            </a:r>
          </a:p>
          <a:p>
            <a:pPr lvl="0"/>
            <a:r>
              <a:rPr sz="3500">
                <a:latin typeface="Monaco"/>
                <a:ea typeface="Monaco"/>
                <a:cs typeface="Monaco"/>
                <a:sym typeface="Monaco"/>
              </a:rPr>
              <a:t>&gt;&gt;&gt; pipeline = [{"$group" : {"_id" : "$state", "totPop" : {"$sum" : “$pop"}}}]</a:t>
            </a:r>
          </a:p>
          <a:p>
            <a:pPr lvl="0"/>
            <a:r>
              <a:rPr sz="3500">
                <a:latin typeface="Monaco"/>
                <a:ea typeface="Monaco"/>
                <a:cs typeface="Monaco"/>
                <a:sym typeface="Monaco"/>
              </a:rPr>
              <a:t>&gt;&gt;&gt; states, population = m.aggregate("zips","data", pipeline, ["_id","totpop"], ["string:2", "int64"])</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Monary Query</a:t>
            </a:r>
          </a:p>
        </p:txBody>
      </p:sp>
      <p:sp>
        <p:nvSpPr>
          <p:cNvPr id="122" name="Shape 122"/>
          <p:cNvSpPr/>
          <p:nvPr/>
        </p:nvSpPr>
        <p:spPr>
          <a:xfrm>
            <a:off x="609600" y="1619250"/>
            <a:ext cx="11106150" cy="42326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3500">
                <a:solidFill>
                  <a:srgbClr val="D9D9D9"/>
                </a:solidFill>
                <a:latin typeface="Monaco"/>
                <a:ea typeface="Monaco"/>
                <a:cs typeface="Monaco"/>
                <a:sym typeface="Monaco"/>
              </a:rPr>
              <a:t>&gt;&gt;&gt; from monary import Monary</a:t>
            </a:r>
          </a:p>
          <a:p>
            <a:pPr lvl="0"/>
            <a:r>
              <a:rPr sz="3500">
                <a:solidFill>
                  <a:srgbClr val="D9D9D9"/>
                </a:solidFill>
                <a:latin typeface="Monaco"/>
                <a:ea typeface="Monaco"/>
                <a:cs typeface="Monaco"/>
                <a:sym typeface="Monaco"/>
              </a:rPr>
              <a:t>&gt;&gt;&gt; m = Monary()</a:t>
            </a:r>
          </a:p>
          <a:p>
            <a:pPr lvl="0"/>
            <a:r>
              <a:rPr sz="3500">
                <a:solidFill>
                  <a:srgbClr val="D9D9D9"/>
                </a:solidFill>
                <a:latin typeface="Monaco"/>
                <a:ea typeface="Monaco"/>
                <a:cs typeface="Monaco"/>
                <a:sym typeface="Monaco"/>
              </a:rPr>
              <a:t>&gt;&gt;&gt; pipeline = [{"$group" : {"_id" : "$state", "totPop" : {"$sum" : “$pop"}}}]</a:t>
            </a:r>
          </a:p>
          <a:p>
            <a:pPr lvl="0"/>
            <a:r>
              <a:rPr sz="3500">
                <a:solidFill>
                  <a:srgbClr val="D9D9D9"/>
                </a:solidFill>
                <a:latin typeface="Monaco"/>
                <a:ea typeface="Monaco"/>
                <a:cs typeface="Monaco"/>
                <a:sym typeface="Monaco"/>
              </a:rPr>
              <a:t>&gt;&gt;&gt; states, population = m.aggregate(</a:t>
            </a:r>
            <a:r>
              <a:rPr sz="3500">
                <a:latin typeface="Monaco"/>
                <a:ea typeface="Monaco"/>
                <a:cs typeface="Monaco"/>
                <a:sym typeface="Monaco"/>
              </a:rPr>
              <a:t>"zips"</a:t>
            </a:r>
            <a:r>
              <a:rPr sz="3500">
                <a:solidFill>
                  <a:srgbClr val="D9D9D9"/>
                </a:solidFill>
                <a:latin typeface="Monaco"/>
                <a:ea typeface="Monaco"/>
                <a:cs typeface="Monaco"/>
                <a:sym typeface="Monaco"/>
              </a:rPr>
              <a:t>,"data", pipeline, ["_id","totpop"], ["string:2", "int64"])</a:t>
            </a:r>
          </a:p>
        </p:txBody>
      </p:sp>
      <p:sp>
        <p:nvSpPr>
          <p:cNvPr id="123" name="Shape 123"/>
          <p:cNvSpPr/>
          <p:nvPr/>
        </p:nvSpPr>
        <p:spPr>
          <a:xfrm>
            <a:off x="5707019" y="2032803"/>
            <a:ext cx="4622066" cy="122660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0">
                <a:solidFill>
                  <a:srgbClr val="5A9130"/>
                </a:solidFill>
                <a:latin typeface="Arial Bold"/>
                <a:ea typeface="Arial Bold"/>
                <a:cs typeface="Arial Bold"/>
                <a:sym typeface="Arial Bold"/>
              </a:defRPr>
            </a:lvl1pPr>
          </a:lstStyle>
          <a:p>
            <a:pPr lvl="0">
              <a:defRPr sz="1800">
                <a:solidFill>
                  <a:srgbClr val="000000"/>
                </a:solidFill>
              </a:defRPr>
            </a:pPr>
            <a:r>
              <a:rPr sz="8000">
                <a:solidFill>
                  <a:srgbClr val="5A9130"/>
                </a:solidFill>
              </a:rPr>
              <a:t>Database</a:t>
            </a:r>
          </a:p>
        </p:txBody>
      </p:sp>
      <p:sp>
        <p:nvSpPr>
          <p:cNvPr id="124" name="Shape 124"/>
          <p:cNvSpPr/>
          <p:nvPr/>
        </p:nvSpPr>
        <p:spPr>
          <a:xfrm flipH="1">
            <a:off x="5207003" y="3286124"/>
            <a:ext cx="2635248" cy="1609993"/>
          </a:xfrm>
          <a:prstGeom prst="line">
            <a:avLst/>
          </a:prstGeom>
          <a:ln w="127000">
            <a:solidFill/>
            <a:tailEnd type="triangle"/>
          </a:ln>
          <a:effectLst>
            <a:outerShdw blurRad="38100" dist="20000" dir="5400000" rotWithShape="0">
              <a:srgbClr val="000000">
                <a:alpha val="38000"/>
              </a:srgbClr>
            </a:outerShdw>
          </a:effectLst>
        </p:spPr>
        <p:txBody>
          <a:bodyPr lIns="0" tIns="0" rIns="0" bIns="0"/>
          <a:lstStyle/>
          <a:p>
            <a:pPr lvl="0">
              <a:defRPr sz="1200">
                <a:latin typeface="+mn-lt"/>
                <a:ea typeface="+mn-ea"/>
                <a:cs typeface="+mn-cs"/>
                <a:sym typeface="Helvetica"/>
              </a:defRPr>
            </a:pPr>
            <a:endParaRP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Monary Query</a:t>
            </a:r>
          </a:p>
        </p:txBody>
      </p:sp>
      <p:sp>
        <p:nvSpPr>
          <p:cNvPr id="127" name="Shape 127"/>
          <p:cNvSpPr/>
          <p:nvPr/>
        </p:nvSpPr>
        <p:spPr>
          <a:xfrm>
            <a:off x="609600" y="1619250"/>
            <a:ext cx="11106150" cy="42326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3500">
                <a:solidFill>
                  <a:srgbClr val="D9D9D9"/>
                </a:solidFill>
                <a:latin typeface="Monaco"/>
                <a:ea typeface="Monaco"/>
                <a:cs typeface="Monaco"/>
                <a:sym typeface="Monaco"/>
              </a:rPr>
              <a:t>&gt;&gt;&gt; from monary import Monary</a:t>
            </a:r>
          </a:p>
          <a:p>
            <a:pPr lvl="0"/>
            <a:r>
              <a:rPr sz="3500">
                <a:solidFill>
                  <a:srgbClr val="D9D9D9"/>
                </a:solidFill>
                <a:latin typeface="Monaco"/>
                <a:ea typeface="Monaco"/>
                <a:cs typeface="Monaco"/>
                <a:sym typeface="Monaco"/>
              </a:rPr>
              <a:t>&gt;&gt;&gt; m = Monary()</a:t>
            </a:r>
          </a:p>
          <a:p>
            <a:pPr lvl="0"/>
            <a:r>
              <a:rPr sz="3500">
                <a:solidFill>
                  <a:srgbClr val="D9D9D9"/>
                </a:solidFill>
                <a:latin typeface="Monaco"/>
                <a:ea typeface="Monaco"/>
                <a:cs typeface="Monaco"/>
                <a:sym typeface="Monaco"/>
              </a:rPr>
              <a:t>&gt;&gt;&gt; pipeline = [{"$group" : {"_id" : "$state", "totPop" : {"$sum" : “$pop"}}}]</a:t>
            </a:r>
          </a:p>
          <a:p>
            <a:pPr lvl="0"/>
            <a:r>
              <a:rPr sz="3500">
                <a:solidFill>
                  <a:srgbClr val="D9D9D9"/>
                </a:solidFill>
                <a:latin typeface="Monaco"/>
                <a:ea typeface="Monaco"/>
                <a:cs typeface="Monaco"/>
                <a:sym typeface="Monaco"/>
              </a:rPr>
              <a:t>&gt;&gt;&gt; states, population = m.aggregate(</a:t>
            </a:r>
            <a:r>
              <a:rPr sz="3500">
                <a:solidFill>
                  <a:srgbClr val="E9E9E9"/>
                </a:solidFill>
                <a:latin typeface="Monaco"/>
                <a:ea typeface="Monaco"/>
                <a:cs typeface="Monaco"/>
                <a:sym typeface="Monaco"/>
              </a:rPr>
              <a:t>"zips"</a:t>
            </a:r>
            <a:r>
              <a:rPr sz="3500">
                <a:solidFill>
                  <a:srgbClr val="D9D9D9"/>
                </a:solidFill>
                <a:latin typeface="Monaco"/>
                <a:ea typeface="Monaco"/>
                <a:cs typeface="Monaco"/>
                <a:sym typeface="Monaco"/>
              </a:rPr>
              <a:t>,"data", pipeline, [</a:t>
            </a:r>
            <a:r>
              <a:rPr sz="3500">
                <a:latin typeface="Monaco"/>
                <a:ea typeface="Monaco"/>
                <a:cs typeface="Monaco"/>
                <a:sym typeface="Monaco"/>
              </a:rPr>
              <a:t>"_id","totpop"</a:t>
            </a:r>
            <a:r>
              <a:rPr sz="3500">
                <a:solidFill>
                  <a:srgbClr val="D9D9D9"/>
                </a:solidFill>
                <a:latin typeface="Monaco"/>
                <a:ea typeface="Monaco"/>
                <a:cs typeface="Monaco"/>
                <a:sym typeface="Monaco"/>
              </a:rPr>
              <a:t>], ["string:2", "int64"])</a:t>
            </a:r>
          </a:p>
        </p:txBody>
      </p:sp>
      <p:sp>
        <p:nvSpPr>
          <p:cNvPr id="128" name="Shape 128"/>
          <p:cNvSpPr/>
          <p:nvPr/>
        </p:nvSpPr>
        <p:spPr>
          <a:xfrm>
            <a:off x="2897144" y="2029398"/>
            <a:ext cx="5524461" cy="122660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0">
                <a:solidFill>
                  <a:srgbClr val="5A9130"/>
                </a:solidFill>
                <a:latin typeface="Arial Bold"/>
                <a:ea typeface="Arial Bold"/>
                <a:cs typeface="Arial Bold"/>
                <a:sym typeface="Arial Bold"/>
              </a:defRPr>
            </a:lvl1pPr>
          </a:lstStyle>
          <a:p>
            <a:pPr lvl="0">
              <a:defRPr sz="1800">
                <a:solidFill>
                  <a:srgbClr val="000000"/>
                </a:solidFill>
              </a:defRPr>
            </a:pPr>
            <a:r>
              <a:rPr sz="8000">
                <a:solidFill>
                  <a:srgbClr val="5A9130"/>
                </a:solidFill>
              </a:rPr>
              <a:t>Field Name</a:t>
            </a:r>
          </a:p>
        </p:txBody>
      </p:sp>
      <p:sp>
        <p:nvSpPr>
          <p:cNvPr id="129" name="Shape 129"/>
          <p:cNvSpPr/>
          <p:nvPr/>
        </p:nvSpPr>
        <p:spPr>
          <a:xfrm flipH="1">
            <a:off x="3651251" y="3286124"/>
            <a:ext cx="1857375" cy="2095502"/>
          </a:xfrm>
          <a:prstGeom prst="line">
            <a:avLst/>
          </a:prstGeom>
          <a:ln w="127000">
            <a:solidFill/>
            <a:tailEnd type="triangle"/>
          </a:ln>
          <a:effectLst>
            <a:outerShdw blurRad="38100" dist="20000" dir="5400000" rotWithShape="0">
              <a:srgbClr val="000000">
                <a:alpha val="38000"/>
              </a:srgbClr>
            </a:outerShdw>
          </a:effectLst>
        </p:spPr>
        <p:txBody>
          <a:bodyPr lIns="0" tIns="0" rIns="0" bIns="0"/>
          <a:lstStyle/>
          <a:p>
            <a:pPr lvl="0">
              <a:defRPr sz="1200">
                <a:latin typeface="+mn-lt"/>
                <a:ea typeface="+mn-ea"/>
                <a:cs typeface="+mn-cs"/>
                <a:sym typeface="Helvetica"/>
              </a:defRPr>
            </a:pPr>
            <a:endParaRP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Monary Query</a:t>
            </a:r>
          </a:p>
        </p:txBody>
      </p:sp>
      <p:sp>
        <p:nvSpPr>
          <p:cNvPr id="132" name="Shape 132"/>
          <p:cNvSpPr/>
          <p:nvPr/>
        </p:nvSpPr>
        <p:spPr>
          <a:xfrm>
            <a:off x="609600" y="1619250"/>
            <a:ext cx="11106150" cy="423262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3500">
                <a:solidFill>
                  <a:srgbClr val="D9D9D9"/>
                </a:solidFill>
                <a:latin typeface="Monaco"/>
                <a:ea typeface="Monaco"/>
                <a:cs typeface="Monaco"/>
                <a:sym typeface="Monaco"/>
              </a:rPr>
              <a:t>&gt;&gt;&gt; from monary import Monary</a:t>
            </a:r>
          </a:p>
          <a:p>
            <a:pPr lvl="0"/>
            <a:r>
              <a:rPr sz="3500">
                <a:solidFill>
                  <a:srgbClr val="D9D9D9"/>
                </a:solidFill>
                <a:latin typeface="Monaco"/>
                <a:ea typeface="Monaco"/>
                <a:cs typeface="Monaco"/>
                <a:sym typeface="Monaco"/>
              </a:rPr>
              <a:t>&gt;&gt;&gt; m = Monary()</a:t>
            </a:r>
          </a:p>
          <a:p>
            <a:pPr lvl="0"/>
            <a:r>
              <a:rPr sz="3500">
                <a:solidFill>
                  <a:srgbClr val="D9D9D9"/>
                </a:solidFill>
                <a:latin typeface="Monaco"/>
                <a:ea typeface="Monaco"/>
                <a:cs typeface="Monaco"/>
                <a:sym typeface="Monaco"/>
              </a:rPr>
              <a:t>&gt;&gt;&gt; pipeline = [{"$group" : {"_id" : "$state", "totPop" : {"$sum" : “$pop"}}}]</a:t>
            </a:r>
          </a:p>
          <a:p>
            <a:pPr lvl="0"/>
            <a:r>
              <a:rPr sz="3500">
                <a:solidFill>
                  <a:srgbClr val="D9D9D9"/>
                </a:solidFill>
                <a:latin typeface="Monaco"/>
                <a:ea typeface="Monaco"/>
                <a:cs typeface="Monaco"/>
                <a:sym typeface="Monaco"/>
              </a:rPr>
              <a:t>&gt;&gt;&gt; states, population = m.aggregate(</a:t>
            </a:r>
            <a:r>
              <a:rPr sz="3500">
                <a:solidFill>
                  <a:srgbClr val="E9E9E9"/>
                </a:solidFill>
                <a:latin typeface="Monaco"/>
                <a:ea typeface="Monaco"/>
                <a:cs typeface="Monaco"/>
                <a:sym typeface="Monaco"/>
              </a:rPr>
              <a:t>"zips"</a:t>
            </a:r>
            <a:r>
              <a:rPr sz="3500">
                <a:solidFill>
                  <a:srgbClr val="D9D9D9"/>
                </a:solidFill>
                <a:latin typeface="Monaco"/>
                <a:ea typeface="Monaco"/>
                <a:cs typeface="Monaco"/>
                <a:sym typeface="Monaco"/>
              </a:rPr>
              <a:t>,"data", pipeline, [</a:t>
            </a:r>
            <a:r>
              <a:rPr sz="3500">
                <a:solidFill>
                  <a:srgbClr val="E9E9E9"/>
                </a:solidFill>
                <a:latin typeface="Monaco"/>
                <a:ea typeface="Monaco"/>
                <a:cs typeface="Monaco"/>
                <a:sym typeface="Monaco"/>
              </a:rPr>
              <a:t>"_id","totpop"</a:t>
            </a:r>
            <a:r>
              <a:rPr sz="3500">
                <a:solidFill>
                  <a:srgbClr val="D9D9D9"/>
                </a:solidFill>
                <a:latin typeface="Monaco"/>
                <a:ea typeface="Monaco"/>
                <a:cs typeface="Monaco"/>
                <a:sym typeface="Monaco"/>
              </a:rPr>
              <a:t>], [</a:t>
            </a:r>
            <a:r>
              <a:rPr sz="3500">
                <a:latin typeface="Monaco"/>
                <a:ea typeface="Monaco"/>
                <a:cs typeface="Monaco"/>
                <a:sym typeface="Monaco"/>
              </a:rPr>
              <a:t>"string:2", "int64"</a:t>
            </a:r>
            <a:r>
              <a:rPr sz="3500">
                <a:solidFill>
                  <a:srgbClr val="D9D9D9"/>
                </a:solidFill>
                <a:latin typeface="Monaco"/>
                <a:ea typeface="Monaco"/>
                <a:cs typeface="Monaco"/>
                <a:sym typeface="Monaco"/>
              </a:rPr>
              <a:t>])</a:t>
            </a:r>
          </a:p>
        </p:txBody>
      </p:sp>
      <p:sp>
        <p:nvSpPr>
          <p:cNvPr id="133" name="Shape 133"/>
          <p:cNvSpPr/>
          <p:nvPr/>
        </p:nvSpPr>
        <p:spPr>
          <a:xfrm>
            <a:off x="2386030" y="2089686"/>
            <a:ext cx="5749192" cy="122660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8000">
                <a:solidFill>
                  <a:srgbClr val="5A9130"/>
                </a:solidFill>
                <a:latin typeface="Arial Bold"/>
                <a:ea typeface="Arial Bold"/>
                <a:cs typeface="Arial Bold"/>
                <a:sym typeface="Arial Bold"/>
              </a:defRPr>
            </a:lvl1pPr>
          </a:lstStyle>
          <a:p>
            <a:pPr lvl="0">
              <a:defRPr sz="1800">
                <a:solidFill>
                  <a:srgbClr val="000000"/>
                </a:solidFill>
              </a:defRPr>
            </a:pPr>
            <a:r>
              <a:rPr sz="8000">
                <a:solidFill>
                  <a:srgbClr val="5A9130"/>
                </a:solidFill>
              </a:rPr>
              <a:t>Return type</a:t>
            </a:r>
          </a:p>
        </p:txBody>
      </p:sp>
      <p:sp>
        <p:nvSpPr>
          <p:cNvPr id="134" name="Shape 134"/>
          <p:cNvSpPr/>
          <p:nvPr/>
        </p:nvSpPr>
        <p:spPr>
          <a:xfrm>
            <a:off x="5842000" y="3286124"/>
            <a:ext cx="2841625" cy="2095502"/>
          </a:xfrm>
          <a:prstGeom prst="line">
            <a:avLst/>
          </a:prstGeom>
          <a:ln w="127000">
            <a:solidFill/>
            <a:tailEnd type="triangle"/>
          </a:ln>
          <a:effectLst>
            <a:outerShdw blurRad="38100" dist="20000" dir="5400000" rotWithShape="0">
              <a:srgbClr val="000000">
                <a:alpha val="38000"/>
              </a:srgbClr>
            </a:outerShdw>
          </a:effectLst>
        </p:spPr>
        <p:txBody>
          <a:bodyPr lIns="0" tIns="0" rIns="0" bIns="0"/>
          <a:lstStyle/>
          <a:p>
            <a:pPr lvl="0">
              <a:defRPr sz="1200">
                <a:latin typeface="+mn-lt"/>
                <a:ea typeface="+mn-ea"/>
                <a:cs typeface="+mn-cs"/>
                <a:sym typeface="Helvetica"/>
              </a:defRPr>
            </a:pPr>
            <a:endParaRP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Aggregation Result</a:t>
            </a:r>
          </a:p>
        </p:txBody>
      </p:sp>
      <p:sp>
        <p:nvSpPr>
          <p:cNvPr id="137" name="Shape 137"/>
          <p:cNvSpPr/>
          <p:nvPr/>
        </p:nvSpPr>
        <p:spPr>
          <a:xfrm>
            <a:off x="609600" y="1619250"/>
            <a:ext cx="11106150" cy="45243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3200" dirty="0">
                <a:latin typeface="Courier"/>
                <a:ea typeface="Courier"/>
                <a:cs typeface="Courier"/>
                <a:sym typeface="Courier"/>
              </a:rPr>
              <a:t>[</a:t>
            </a:r>
            <a:r>
              <a:rPr sz="3200" baseline="29629" dirty="0">
                <a:latin typeface="Courier"/>
                <a:ea typeface="Courier"/>
                <a:cs typeface="Courier"/>
                <a:sym typeface="Courier"/>
              </a:rPr>
              <a:t>u'WA: 4866692', u'HI: 1108229', u'CA: 29754890', u'OR: 2842321', u'NM: 1515069', u'UT: 1722850', u'OK: 3145585', u'LA: 4217595', u'NE: 1578139', u'TX: 16984601', u'MO: 5110648', u'MT: 798948', u'ND: 638272', u'AK: 544698', u'SD: 695397', u'DC: 606900', u'MN: 4372982', u'ID: 1006749', u'KY: 3675484', u'WI: 4891769', u'TN: 4876457', u'AZ: 3665228', u'CO: 3293755', u'KS: 2475285', u'MS: 2573216', u'FL: 12686644', u'IA: 2776420', u'NC: 6628637', u'VA: 6181479', u'IN: 5544136', u'ME: 1226648', u'WV: 1793146', u'MD: 4781379', u'GA: 6478216', u'NH: 1109252', u'NV: 1201833', u'DE: 666168', u'AL: 4040587', u'CT: 3287116', u'SC: 3486703', u'RI: 1003218', u'PA: 11881643', u'VT: 562758', u'MA: 6016425', u'WY: 453528', u'MI: 9295297', u'OH: 10846517', u'AR: 2350725', u'IL: 11427576', u'NJ: 7730188', u'NY: 17990402']</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Aggregation Result</a:t>
            </a:r>
          </a:p>
        </p:txBody>
      </p:sp>
      <p:sp>
        <p:nvSpPr>
          <p:cNvPr id="140" name="Shape 140"/>
          <p:cNvSpPr/>
          <p:nvPr/>
        </p:nvSpPr>
        <p:spPr>
          <a:xfrm>
            <a:off x="609600" y="1619250"/>
            <a:ext cx="11106150" cy="456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3200" dirty="0">
                <a:latin typeface="Courier"/>
                <a:ea typeface="Courier"/>
                <a:cs typeface="Courier"/>
                <a:sym typeface="Courier"/>
              </a:rPr>
              <a:t>[</a:t>
            </a:r>
            <a:r>
              <a:rPr sz="3200" baseline="29629" dirty="0">
                <a:solidFill>
                  <a:srgbClr val="E9E9E9"/>
                </a:solidFill>
                <a:latin typeface="Courier"/>
                <a:ea typeface="Courier"/>
                <a:cs typeface="Courier"/>
                <a:sym typeface="Courier"/>
              </a:rPr>
              <a:t>u'WA: 4866692', u'HI: 1108229', u</a:t>
            </a:r>
            <a:r>
              <a:rPr sz="3200" baseline="29629" dirty="0">
                <a:solidFill>
                  <a:srgbClr val="FC0006"/>
                </a:solidFill>
                <a:latin typeface="Courier"/>
                <a:ea typeface="Courier"/>
                <a:cs typeface="Courier"/>
                <a:sym typeface="Courier"/>
              </a:rPr>
              <a:t>'CA: 29754890'</a:t>
            </a:r>
            <a:r>
              <a:rPr sz="3200" baseline="29629" dirty="0">
                <a:solidFill>
                  <a:srgbClr val="E9E9E9"/>
                </a:solidFill>
                <a:latin typeface="Courier"/>
                <a:ea typeface="Courier"/>
                <a:cs typeface="Courier"/>
                <a:sym typeface="Courier"/>
              </a:rPr>
              <a:t>, u'OR: 2842321', u'NM: 1515069', u'UT: 1722850', u'OK: 3145585', u'LA: 4217595', u'NE: 1578139', u'TX: 16984601', u'MO: 5110648', u'MT: 798948', u'ND: 638272', u'AK: 544698', u'SD: 695397', u'DC: 606900', u'MN: 4372982', u'ID: 1006749', u'KY: 3675484', u'WI: 4891769', u'TN: 4876457', u'AZ: 3665228', u'CO: 3293755', u'KS: 2475285', u'MS: 2573216', u</a:t>
            </a:r>
            <a:r>
              <a:rPr sz="3200" baseline="29629" dirty="0">
                <a:solidFill>
                  <a:srgbClr val="FC0006"/>
                </a:solidFill>
                <a:latin typeface="Courier"/>
                <a:ea typeface="Courier"/>
                <a:cs typeface="Courier"/>
                <a:sym typeface="Courier"/>
              </a:rPr>
              <a:t>'FL: 12686644'</a:t>
            </a:r>
            <a:r>
              <a:rPr sz="3200" baseline="29629" dirty="0">
                <a:solidFill>
                  <a:srgbClr val="E9E9E9"/>
                </a:solidFill>
                <a:latin typeface="Courier"/>
                <a:ea typeface="Courier"/>
                <a:cs typeface="Courier"/>
                <a:sym typeface="Courier"/>
              </a:rPr>
              <a:t>, u'IA: 2776420', u'NC: 6628637', u'VA: 6181479', u'IN: 5544136', u'ME: 1226648', u'WV: 1793146', u'MD: 4781379', u'GA: 6478216', u'NH: 1109252', u'NV: 1201833', u'DE: 666168', u'AL: 4040587', u'CT: 3287116', u'SC: 3486703', u'RI: 1003218', u'PA: 11881643', u'VT: 562758', u'MA: 6016425', u'WY: 453528', u'MI: 9295297', u'OH: 10846517', u'AR: 2350725', u'IL: 11427576', u'NJ: 7730188', u</a:t>
            </a:r>
            <a:r>
              <a:rPr sz="3200" baseline="29629" dirty="0">
                <a:solidFill>
                  <a:srgbClr val="FC0006"/>
                </a:solidFill>
                <a:latin typeface="Courier"/>
                <a:ea typeface="Courier"/>
                <a:cs typeface="Courier"/>
                <a:sym typeface="Courier"/>
              </a:rPr>
              <a:t>'NY: 17990402'</a:t>
            </a:r>
            <a:r>
              <a:rPr sz="3200" baseline="29629" dirty="0">
                <a:latin typeface="Courier"/>
                <a:ea typeface="Courier"/>
                <a:cs typeface="Courier"/>
                <a:sym typeface="Courier"/>
              </a:rPr>
              <a:t>]</a:t>
            </a: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42" name="Shape 142"/>
          <p:cNvSpPr>
            <a:spLocks noGrp="1"/>
          </p:cNvSpPr>
          <p:nvPr>
            <p:ph type="title"/>
          </p:nvPr>
        </p:nvSpPr>
        <p:spPr>
          <a:xfrm>
            <a:off x="5236307" y="605690"/>
            <a:ext cx="1680309" cy="840157"/>
          </a:xfrm>
          <a:prstGeom prst="rect">
            <a:avLst/>
          </a:prstGeom>
        </p:spPr>
        <p:txBody>
          <a:bodyPr/>
          <a:lstStyle>
            <a:lvl1pPr>
              <a:defRPr sz="3000" spc="-200">
                <a:solidFill>
                  <a:srgbClr val="FFFFFF"/>
                </a:solidFill>
                <a:effectLst>
                  <a:outerShdw blurRad="50800" dist="38100" dir="2700000" rotWithShape="0">
                    <a:srgbClr val="000000">
                      <a:alpha val="40000"/>
                    </a:srgbClr>
                  </a:outerShdw>
                </a:effectLst>
              </a:defRPr>
            </a:lvl1pPr>
          </a:lstStyle>
          <a:p>
            <a:pPr lvl="0">
              <a:defRPr sz="1800" spc="0">
                <a:solidFill>
                  <a:srgbClr val="000000"/>
                </a:solidFill>
                <a:effectLst/>
              </a:defRPr>
            </a:pPr>
            <a:r>
              <a:rPr sz="3000" spc="-200">
                <a:solidFill>
                  <a:srgbClr val="FFFFFF"/>
                </a:solidFill>
                <a:effectLst>
                  <a:outerShdw blurRad="50800" dist="38100" dir="2700000" rotWithShape="0">
                    <a:srgbClr val="000000">
                      <a:alpha val="40000"/>
                    </a:srgbClr>
                  </a:outerShdw>
                </a:effectLst>
              </a:rPr>
              <a:t>Monary</a:t>
            </a:r>
          </a:p>
        </p:txBody>
      </p:sp>
      <p:pic>
        <p:nvPicPr>
          <p:cNvPr id="143" name="image16.png"/>
          <p:cNvPicPr/>
          <p:nvPr/>
        </p:nvPicPr>
        <p:blipFill>
          <a:blip r:embed="rId4">
            <a:extLst/>
          </a:blip>
          <a:stretch>
            <a:fillRect/>
          </a:stretch>
        </p:blipFill>
        <p:spPr>
          <a:xfrm>
            <a:off x="1610947" y="2508560"/>
            <a:ext cx="2531207" cy="920440"/>
          </a:xfrm>
          <a:prstGeom prst="rect">
            <a:avLst/>
          </a:prstGeom>
          <a:ln w="12700">
            <a:miter lim="400000"/>
          </a:ln>
        </p:spPr>
      </p:pic>
      <p:sp>
        <p:nvSpPr>
          <p:cNvPr id="144" name="Shape 144"/>
          <p:cNvSpPr/>
          <p:nvPr/>
        </p:nvSpPr>
        <p:spPr>
          <a:xfrm>
            <a:off x="2672862" y="953865"/>
            <a:ext cx="1680309" cy="5107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3000" spc="-150">
                <a:solidFill>
                  <a:srgbClr val="FFFFFF"/>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defRPr sz="1800" spc="0">
                <a:solidFill>
                  <a:srgbClr val="000000"/>
                </a:solidFill>
                <a:effectLst/>
              </a:defRPr>
            </a:pPr>
            <a:r>
              <a:rPr sz="3000" spc="-150">
                <a:solidFill>
                  <a:srgbClr val="FFFFFF"/>
                </a:solidFill>
                <a:effectLst>
                  <a:outerShdw blurRad="50800" dist="38100" dir="2700000" rotWithShape="0">
                    <a:srgbClr val="000000">
                      <a:alpha val="40000"/>
                    </a:srgbClr>
                  </a:outerShdw>
                </a:effectLst>
              </a:rPr>
              <a:t>NumPy</a:t>
            </a:r>
          </a:p>
        </p:txBody>
      </p:sp>
      <p:sp>
        <p:nvSpPr>
          <p:cNvPr id="145" name="Shape 145"/>
          <p:cNvSpPr/>
          <p:nvPr/>
        </p:nvSpPr>
        <p:spPr>
          <a:xfrm>
            <a:off x="5236307" y="3001496"/>
            <a:ext cx="1680309" cy="5107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3000" spc="-150">
                <a:solidFill>
                  <a:srgbClr val="FFFFFF"/>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defRPr sz="1800" spc="0">
                <a:solidFill>
                  <a:srgbClr val="000000"/>
                </a:solidFill>
                <a:effectLst/>
              </a:defRPr>
            </a:pPr>
            <a:r>
              <a:rPr sz="3000" spc="-150">
                <a:solidFill>
                  <a:srgbClr val="FFFFFF"/>
                </a:solidFill>
                <a:effectLst>
                  <a:outerShdw blurRad="50800" dist="38100" dir="2700000" rotWithShape="0">
                    <a:srgbClr val="000000">
                      <a:alpha val="40000"/>
                    </a:srgbClr>
                  </a:outerShdw>
                </a:effectLst>
              </a:rPr>
              <a:t>Python</a:t>
            </a:r>
          </a:p>
        </p:txBody>
      </p:sp>
      <p:sp>
        <p:nvSpPr>
          <p:cNvPr id="146" name="Shape 146"/>
          <p:cNvSpPr/>
          <p:nvPr/>
        </p:nvSpPr>
        <p:spPr>
          <a:xfrm>
            <a:off x="4884615" y="5127282"/>
            <a:ext cx="2051538" cy="5107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3000" spc="-150">
                <a:solidFill>
                  <a:srgbClr val="FFFFFF"/>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defRPr sz="1800" spc="0">
                <a:solidFill>
                  <a:srgbClr val="000000"/>
                </a:solidFill>
                <a:effectLst/>
              </a:defRPr>
            </a:pPr>
            <a:r>
              <a:rPr sz="3000" spc="-150" dirty="0">
                <a:solidFill>
                  <a:srgbClr val="FFFFFF"/>
                </a:solidFill>
                <a:effectLst>
                  <a:outerShdw blurRad="50800" dist="38100" dir="2700000" rotWithShape="0">
                    <a:srgbClr val="000000">
                      <a:alpha val="40000"/>
                    </a:srgbClr>
                  </a:outerShdw>
                </a:effectLst>
              </a:rPr>
              <a:t>Matlibplot</a:t>
            </a:r>
          </a:p>
        </p:txBody>
      </p:sp>
      <p:sp>
        <p:nvSpPr>
          <p:cNvPr id="147" name="Shape 147"/>
          <p:cNvSpPr/>
          <p:nvPr/>
        </p:nvSpPr>
        <p:spPr>
          <a:xfrm>
            <a:off x="2461846" y="4707204"/>
            <a:ext cx="1680309" cy="5107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3000" spc="-150">
                <a:solidFill>
                  <a:srgbClr val="FFFFFF"/>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defRPr sz="1800" spc="0">
                <a:solidFill>
                  <a:srgbClr val="000000"/>
                </a:solidFill>
                <a:effectLst/>
              </a:defRPr>
            </a:pPr>
            <a:r>
              <a:rPr sz="3000" spc="-150">
                <a:solidFill>
                  <a:srgbClr val="FFFFFF"/>
                </a:solidFill>
                <a:effectLst>
                  <a:outerShdw blurRad="50800" dist="38100" dir="2700000" rotWithShape="0">
                    <a:srgbClr val="000000">
                      <a:alpha val="40000"/>
                    </a:srgbClr>
                  </a:outerShdw>
                </a:effectLst>
              </a:rPr>
              <a:t>Pandas</a:t>
            </a:r>
          </a:p>
        </p:txBody>
      </p:sp>
      <p:sp>
        <p:nvSpPr>
          <p:cNvPr id="148" name="Shape 148"/>
          <p:cNvSpPr/>
          <p:nvPr/>
        </p:nvSpPr>
        <p:spPr>
          <a:xfrm>
            <a:off x="7655169" y="4918043"/>
            <a:ext cx="2051539" cy="5107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3000" spc="-150">
                <a:solidFill>
                  <a:srgbClr val="FFFFFF"/>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defRPr sz="1800" spc="0">
                <a:solidFill>
                  <a:srgbClr val="000000"/>
                </a:solidFill>
                <a:effectLst/>
              </a:defRPr>
            </a:pPr>
            <a:r>
              <a:rPr sz="3000" spc="-150">
                <a:solidFill>
                  <a:srgbClr val="FFFFFF"/>
                </a:solidFill>
                <a:effectLst>
                  <a:outerShdw blurRad="50800" dist="38100" dir="2700000" rotWithShape="0">
                    <a:srgbClr val="000000">
                      <a:alpha val="40000"/>
                    </a:srgbClr>
                  </a:outerShdw>
                </a:effectLst>
              </a:rPr>
              <a:t>PyTables</a:t>
            </a:r>
          </a:p>
        </p:txBody>
      </p:sp>
      <p:sp>
        <p:nvSpPr>
          <p:cNvPr id="149" name="Shape 149"/>
          <p:cNvSpPr/>
          <p:nvPr/>
        </p:nvSpPr>
        <p:spPr>
          <a:xfrm>
            <a:off x="7866184" y="2581418"/>
            <a:ext cx="1551356" cy="5107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3000" spc="-150">
                <a:solidFill>
                  <a:srgbClr val="FFFFFF"/>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defRPr sz="1800" spc="0">
                <a:solidFill>
                  <a:srgbClr val="000000"/>
                </a:solidFill>
                <a:effectLst/>
              </a:defRPr>
            </a:pPr>
            <a:r>
              <a:rPr sz="3000" spc="-150">
                <a:solidFill>
                  <a:srgbClr val="FFFFFF"/>
                </a:solidFill>
                <a:effectLst>
                  <a:outerShdw blurRad="50800" dist="38100" dir="2700000" rotWithShape="0">
                    <a:srgbClr val="000000">
                      <a:alpha val="40000"/>
                    </a:srgbClr>
                  </a:outerShdw>
                </a:effectLst>
              </a:rPr>
              <a:t>Cron</a:t>
            </a:r>
          </a:p>
        </p:txBody>
      </p:sp>
      <p:sp>
        <p:nvSpPr>
          <p:cNvPr id="150" name="Shape 150"/>
          <p:cNvSpPr/>
          <p:nvPr/>
        </p:nvSpPr>
        <p:spPr>
          <a:xfrm>
            <a:off x="8018584" y="3460648"/>
            <a:ext cx="1551356" cy="5107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3000" spc="-150">
                <a:solidFill>
                  <a:srgbClr val="FFFFFF"/>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defRPr sz="1800" spc="0">
                <a:solidFill>
                  <a:srgbClr val="000000"/>
                </a:solidFill>
                <a:effectLst/>
              </a:defRPr>
            </a:pPr>
            <a:r>
              <a:rPr sz="3000" spc="-150">
                <a:solidFill>
                  <a:srgbClr val="FFFFFF"/>
                </a:solidFill>
                <a:effectLst>
                  <a:outerShdw blurRad="50800" dist="38100" dir="2700000" rotWithShape="0">
                    <a:srgbClr val="000000">
                      <a:alpha val="40000"/>
                    </a:srgbClr>
                  </a:outerShdw>
                </a:effectLst>
              </a:rPr>
              <a:t>Luigi</a:t>
            </a:r>
          </a:p>
        </p:txBody>
      </p:sp>
      <p:sp>
        <p:nvSpPr>
          <p:cNvPr id="151" name="Shape 151"/>
          <p:cNvSpPr/>
          <p:nvPr/>
        </p:nvSpPr>
        <p:spPr>
          <a:xfrm>
            <a:off x="8931030" y="2981777"/>
            <a:ext cx="1551355" cy="5107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3000" spc="-150">
                <a:solidFill>
                  <a:srgbClr val="FFFFFF"/>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defRPr sz="1800" spc="0">
                <a:solidFill>
                  <a:srgbClr val="000000"/>
                </a:solidFill>
                <a:effectLst/>
              </a:defRPr>
            </a:pPr>
            <a:r>
              <a:rPr sz="3000" spc="-150">
                <a:solidFill>
                  <a:srgbClr val="FFFFFF"/>
                </a:solidFill>
                <a:effectLst>
                  <a:outerShdw blurRad="50800" dist="38100" dir="2700000" rotWithShape="0">
                    <a:srgbClr val="000000">
                      <a:alpha val="40000"/>
                    </a:srgbClr>
                  </a:outerShdw>
                </a:effectLst>
              </a:rPr>
              <a:t>Airflow</a:t>
            </a:r>
          </a:p>
        </p:txBody>
      </p:sp>
      <p:sp>
        <p:nvSpPr>
          <p:cNvPr id="152" name="Shape 152"/>
          <p:cNvSpPr/>
          <p:nvPr/>
        </p:nvSpPr>
        <p:spPr>
          <a:xfrm>
            <a:off x="8006861" y="881739"/>
            <a:ext cx="1270001" cy="94257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3000" spc="-150">
                <a:solidFill>
                  <a:srgbClr val="FFFFFF"/>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defRPr sz="1800" spc="0">
                <a:solidFill>
                  <a:srgbClr val="000000"/>
                </a:solidFill>
                <a:effectLst/>
              </a:defRPr>
            </a:pPr>
            <a:r>
              <a:rPr sz="3000" spc="-150">
                <a:solidFill>
                  <a:srgbClr val="FFFFFF"/>
                </a:solidFill>
                <a:effectLst>
                  <a:outerShdw blurRad="50800" dist="38100" dir="2700000" rotWithShape="0">
                    <a:srgbClr val="000000">
                      <a:alpha val="40000"/>
                    </a:srgbClr>
                  </a:outerShdw>
                </a:effectLst>
              </a:rPr>
              <a:t>Scikit -learn</a:t>
            </a: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1673225" y="581554"/>
            <a:ext cx="8867775" cy="4927072"/>
          </a:xfrm>
          <a:prstGeom prst="rect">
            <a:avLst/>
          </a:prstGeom>
        </p:spPr>
        <p:txBody>
          <a:bodyPr/>
          <a:lstStyle>
            <a:lvl1pPr>
              <a:defRPr sz="10000" spc="-200">
                <a:solidFill>
                  <a:srgbClr val="FFFFFF"/>
                </a:solidFill>
                <a:effectLst>
                  <a:outerShdw blurRad="50800" dist="38100" dir="2700000" rotWithShape="0">
                    <a:srgbClr val="000000">
                      <a:alpha val="40000"/>
                    </a:srgbClr>
                  </a:outerShdw>
                </a:effectLst>
              </a:defRPr>
            </a:lvl1pPr>
          </a:lstStyle>
          <a:p>
            <a:pPr lvl="0">
              <a:defRPr sz="1800" spc="0">
                <a:solidFill>
                  <a:srgbClr val="000000"/>
                </a:solidFill>
                <a:effectLst/>
              </a:defRPr>
            </a:pPr>
            <a:r>
              <a:rPr sz="10000" spc="-200">
                <a:solidFill>
                  <a:srgbClr val="FFFFFF"/>
                </a:solidFill>
                <a:effectLst>
                  <a:outerShdw blurRad="50800" dist="38100" dir="2700000" rotWithShape="0">
                    <a:srgbClr val="000000">
                      <a:alpha val="40000"/>
                    </a:srgbClr>
                  </a:outerShdw>
                </a:effectLst>
              </a:rPr>
              <a:t>From once off to real scale production</a:t>
            </a: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56" name="Shape 156"/>
          <p:cNvSpPr>
            <a:spLocks noGrp="1"/>
          </p:cNvSpPr>
          <p:nvPr>
            <p:ph type="title"/>
          </p:nvPr>
        </p:nvSpPr>
        <p:spPr>
          <a:xfrm>
            <a:off x="332153" y="342209"/>
            <a:ext cx="11625386" cy="1143001"/>
          </a:xfrm>
          <a:prstGeom prst="rect">
            <a:avLst/>
          </a:prstGeom>
        </p:spPr>
        <p:txBody>
          <a:bodyPr/>
          <a:lstStyle>
            <a:lvl1pPr>
              <a:defRPr sz="6400" spc="-200">
                <a:solidFill>
                  <a:srgbClr val="000000"/>
                </a:solidFill>
              </a:defRPr>
            </a:lvl1pPr>
          </a:lstStyle>
          <a:p>
            <a:pPr lvl="0">
              <a:defRPr sz="1800" spc="0"/>
            </a:pPr>
            <a:r>
              <a:rPr sz="6400" spc="-200"/>
              <a:t>Fitting your pipelines together:</a:t>
            </a:r>
          </a:p>
        </p:txBody>
      </p:sp>
      <p:sp>
        <p:nvSpPr>
          <p:cNvPr id="157" name="Shape 157"/>
          <p:cNvSpPr/>
          <p:nvPr/>
        </p:nvSpPr>
        <p:spPr>
          <a:xfrm>
            <a:off x="609600" y="1961045"/>
            <a:ext cx="10922000" cy="32186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57400" lvl="0" indent="-2057400">
              <a:buSzPct val="100000"/>
              <a:buFont typeface="Arial"/>
              <a:buChar char="•"/>
            </a:pPr>
            <a:r>
              <a:rPr sz="5400"/>
              <a:t>Schedule/Repeatable</a:t>
            </a:r>
          </a:p>
          <a:p>
            <a:pPr marL="2057400" lvl="0" indent="-2057400">
              <a:buSzPct val="100000"/>
              <a:buFont typeface="Arial"/>
              <a:buChar char="•"/>
            </a:pPr>
            <a:r>
              <a:rPr sz="5400"/>
              <a:t>Monitoring</a:t>
            </a:r>
          </a:p>
          <a:p>
            <a:pPr marL="2057400" lvl="0" indent="-2057400">
              <a:buSzPct val="100000"/>
              <a:buFont typeface="Arial"/>
              <a:buChar char="•"/>
            </a:pPr>
            <a:r>
              <a:rPr sz="5400"/>
              <a:t>Checkpoints</a:t>
            </a:r>
          </a:p>
          <a:p>
            <a:pPr marL="2057400" lvl="0" indent="-2057400">
              <a:buSzPct val="100000"/>
              <a:buFont typeface="Arial"/>
              <a:buChar char="•"/>
            </a:pPr>
            <a:r>
              <a:rPr sz="5400"/>
              <a:t>Dependencies</a:t>
            </a:r>
          </a:p>
        </p:txBody>
      </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161" name="Shape 161"/>
          <p:cNvSpPr>
            <a:spLocks noGrp="1"/>
          </p:cNvSpPr>
          <p:nvPr>
            <p:ph type="title"/>
          </p:nvPr>
        </p:nvSpPr>
        <p:spPr>
          <a:xfrm>
            <a:off x="449385" y="1934306"/>
            <a:ext cx="11469076" cy="3476624"/>
          </a:xfrm>
          <a:prstGeom prst="rect">
            <a:avLst/>
          </a:prstGeom>
        </p:spPr>
        <p:txBody>
          <a:bodyPr/>
          <a:lstStyle>
            <a:lvl1pPr>
              <a:defRPr sz="6000" spc="0">
                <a:ln w="12699">
                  <a:solidFill>
                    <a:srgbClr val="242423"/>
                  </a:solidFill>
                </a:ln>
                <a:solidFill>
                  <a:srgbClr val="3366FF"/>
                </a:solidFill>
                <a:effectLst>
                  <a:outerShdw blurRad="38100" dist="20320" dir="1800000" rotWithShape="0">
                    <a:srgbClr val="000000">
                      <a:alpha val="40000"/>
                    </a:srgbClr>
                  </a:outerShdw>
                </a:effectLst>
              </a:defRPr>
            </a:lvl1pPr>
          </a:lstStyle>
          <a:p>
            <a:pPr lvl="0">
              <a:defRPr sz="1800">
                <a:ln w="9525">
                  <a:noFill/>
                </a:ln>
                <a:solidFill>
                  <a:srgbClr val="000000"/>
                </a:solidFill>
                <a:effectLst/>
              </a:defRPr>
            </a:pPr>
            <a:r>
              <a:rPr sz="6000">
                <a:ln w="12699">
                  <a:solidFill>
                    <a:srgbClr val="242423"/>
                  </a:solidFill>
                </a:ln>
                <a:solidFill>
                  <a:srgbClr val="3366FF"/>
                </a:solidFill>
                <a:effectLst>
                  <a:outerShdw blurRad="38100" dist="20320" dir="1800000" rotWithShape="0">
                    <a:srgbClr val="000000">
                      <a:alpha val="40000"/>
                    </a:srgbClr>
                  </a:outerShdw>
                </a:effectLst>
              </a:rPr>
              <a:t>What have these companies done to improve their workflows for data pipelines ?</a:t>
            </a:r>
          </a:p>
        </p:txBody>
      </p:sp>
      <p:pic>
        <p:nvPicPr>
          <p:cNvPr id="162" name="image19.png"/>
          <p:cNvPicPr/>
          <p:nvPr/>
        </p:nvPicPr>
        <p:blipFill>
          <a:blip r:embed="rId4">
            <a:extLst/>
          </a:blip>
          <a:stretch>
            <a:fillRect/>
          </a:stretch>
        </p:blipFill>
        <p:spPr>
          <a:xfrm>
            <a:off x="2302608" y="846992"/>
            <a:ext cx="1282701" cy="1282701"/>
          </a:xfrm>
          <a:prstGeom prst="rect">
            <a:avLst/>
          </a:prstGeom>
          <a:ln w="12700">
            <a:miter lim="400000"/>
          </a:ln>
        </p:spPr>
      </p:pic>
      <p:pic>
        <p:nvPicPr>
          <p:cNvPr id="163" name="image20.png"/>
          <p:cNvPicPr/>
          <p:nvPr/>
        </p:nvPicPr>
        <p:blipFill>
          <a:blip r:embed="rId5">
            <a:extLst/>
          </a:blip>
          <a:stretch>
            <a:fillRect/>
          </a:stretch>
        </p:blipFill>
        <p:spPr>
          <a:xfrm>
            <a:off x="4229100" y="250092"/>
            <a:ext cx="3721100" cy="2489201"/>
          </a:xfrm>
          <a:prstGeom prst="rect">
            <a:avLst/>
          </a:prstGeom>
          <a:ln w="12700">
            <a:miter lim="400000"/>
          </a:ln>
        </p:spPr>
      </p:pic>
      <p:pic>
        <p:nvPicPr>
          <p:cNvPr id="164" name="image21.png"/>
          <p:cNvPicPr/>
          <p:nvPr/>
        </p:nvPicPr>
        <p:blipFill>
          <a:blip r:embed="rId6">
            <a:extLst/>
          </a:blip>
          <a:stretch>
            <a:fillRect/>
          </a:stretch>
        </p:blipFill>
        <p:spPr>
          <a:xfrm>
            <a:off x="8707315" y="886068"/>
            <a:ext cx="1498601" cy="1117601"/>
          </a:xfrm>
          <a:prstGeom prst="rect">
            <a:avLst/>
          </a:prstGeom>
          <a:ln w="12700">
            <a:miter lim="400000"/>
          </a:ln>
        </p:spPr>
      </p:pic>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image22.png"/>
          <p:cNvPicPr/>
          <p:nvPr/>
        </p:nvPicPr>
        <p:blipFill>
          <a:blip r:embed="rId3">
            <a:extLst/>
          </a:blip>
          <a:stretch>
            <a:fillRect/>
          </a:stretch>
        </p:blipFill>
        <p:spPr>
          <a:xfrm>
            <a:off x="1037495" y="0"/>
            <a:ext cx="10099431" cy="6123445"/>
          </a:xfrm>
          <a:prstGeom prst="rect">
            <a:avLst/>
          </a:prstGeom>
          <a:ln w="12700">
            <a:miter lim="400000"/>
          </a:ln>
        </p:spPr>
      </p:pic>
      <p:sp>
        <p:nvSpPr>
          <p:cNvPr id="169" name="Shape 169"/>
          <p:cNvSpPr>
            <a:spLocks noGrp="1"/>
          </p:cNvSpPr>
          <p:nvPr>
            <p:ph type="title"/>
          </p:nvPr>
        </p:nvSpPr>
        <p:spPr>
          <a:xfrm>
            <a:off x="283307" y="4303168"/>
            <a:ext cx="11625386" cy="1143001"/>
          </a:xfrm>
          <a:prstGeom prst="rect">
            <a:avLst/>
          </a:prstGeom>
        </p:spPr>
        <p:txBody>
          <a:bodyPr/>
          <a:lstStyle>
            <a:lvl1pPr defTabSz="438911">
              <a:defRPr sz="6144" spc="-192">
                <a:solidFill>
                  <a:srgbClr val="000000"/>
                </a:solidFill>
              </a:defRPr>
            </a:lvl1pPr>
          </a:lstStyle>
          <a:p>
            <a:pPr lvl="0">
              <a:defRPr sz="1800" spc="0"/>
            </a:pPr>
            <a:r>
              <a:rPr sz="6144" spc="-192"/>
              <a:t>Two Python/MongoDB Examples</a:t>
            </a:r>
          </a:p>
        </p:txBody>
      </p:sp>
      <p:pic>
        <p:nvPicPr>
          <p:cNvPr id="170" name="image20.png"/>
          <p:cNvPicPr/>
          <p:nvPr/>
        </p:nvPicPr>
        <p:blipFill>
          <a:blip r:embed="rId4">
            <a:extLst/>
          </a:blip>
          <a:stretch>
            <a:fillRect/>
          </a:stretch>
        </p:blipFill>
        <p:spPr>
          <a:xfrm>
            <a:off x="308985" y="4647124"/>
            <a:ext cx="3721101" cy="2489201"/>
          </a:xfrm>
          <a:prstGeom prst="rect">
            <a:avLst/>
          </a:prstGeom>
          <a:ln w="12700">
            <a:miter lim="400000"/>
          </a:ln>
        </p:spPr>
      </p:pic>
      <p:pic>
        <p:nvPicPr>
          <p:cNvPr id="171" name="image23.png"/>
          <p:cNvPicPr/>
          <p:nvPr/>
        </p:nvPicPr>
        <p:blipFill>
          <a:blip r:embed="rId5">
            <a:extLst/>
          </a:blip>
          <a:stretch>
            <a:fillRect/>
          </a:stretch>
        </p:blipFill>
        <p:spPr>
          <a:xfrm>
            <a:off x="10277233" y="4913824"/>
            <a:ext cx="2032001" cy="1955801"/>
          </a:xfrm>
          <a:prstGeom prst="rect">
            <a:avLst/>
          </a:prstGeom>
          <a:ln w="12700">
            <a:miter lim="400000"/>
          </a:ln>
        </p:spPr>
      </p:pic>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24.png" descr="dag_examples_mongodb.png"/>
          <p:cNvPicPr/>
          <p:nvPr/>
        </p:nvPicPr>
        <p:blipFill>
          <a:blip r:embed="rId2">
            <a:extLst/>
          </a:blip>
          <a:stretch>
            <a:fillRect/>
          </a:stretch>
        </p:blipFill>
        <p:spPr>
          <a:xfrm>
            <a:off x="2638094" y="0"/>
            <a:ext cx="7189353" cy="6858000"/>
          </a:xfrm>
          <a:prstGeom prst="rect">
            <a:avLst/>
          </a:prstGeom>
          <a:ln w="12700">
            <a:miter lim="400000"/>
          </a:ln>
        </p:spPr>
      </p:pic>
      <p:sp>
        <p:nvSpPr>
          <p:cNvPr id="176" name="Shape 176"/>
          <p:cNvSpPr>
            <a:spLocks noGrp="1"/>
          </p:cNvSpPr>
          <p:nvPr>
            <p:ph type="title"/>
          </p:nvPr>
        </p:nvSpPr>
        <p:spPr>
          <a:xfrm>
            <a:off x="810593" y="2761070"/>
            <a:ext cx="4009664" cy="1143001"/>
          </a:xfrm>
          <a:prstGeom prst="rect">
            <a:avLst/>
          </a:prstGeom>
        </p:spPr>
        <p:txBody>
          <a:bodyPr/>
          <a:lstStyle>
            <a:lvl1pPr defTabSz="379475">
              <a:defRPr sz="5312" spc="-166">
                <a:solidFill>
                  <a:srgbClr val="000000"/>
                </a:solidFill>
              </a:defRPr>
            </a:lvl1pPr>
          </a:lstStyle>
          <a:p>
            <a:pPr lvl="0">
              <a:defRPr sz="1800" spc="0"/>
            </a:pPr>
            <a:r>
              <a:rPr sz="5312" spc="-166"/>
              <a:t>Visual Graph</a:t>
            </a:r>
          </a:p>
        </p:txBody>
      </p:sp>
      <p:sp>
        <p:nvSpPr>
          <p:cNvPr id="177" name="Shape 177"/>
          <p:cNvSpPr/>
          <p:nvPr/>
        </p:nvSpPr>
        <p:spPr>
          <a:xfrm>
            <a:off x="8529538" y="2830245"/>
            <a:ext cx="3244564" cy="10046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6400" spc="-150">
                <a:latin typeface="Arial Bold"/>
                <a:ea typeface="Arial Bold"/>
                <a:cs typeface="Arial Bold"/>
                <a:sym typeface="Arial Bold"/>
              </a:defRPr>
            </a:lvl1pPr>
          </a:lstStyle>
          <a:p>
            <a:pPr lvl="0">
              <a:defRPr sz="1800" spc="0"/>
            </a:pPr>
            <a:r>
              <a:rPr sz="6400" spc="-150"/>
              <a:t>Code</a:t>
            </a: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example_monary_operator.py</a:t>
            </a:r>
          </a:p>
        </p:txBody>
      </p:sp>
      <p:sp>
        <p:nvSpPr>
          <p:cNvPr id="180" name="Shape 180"/>
          <p:cNvSpPr/>
          <p:nvPr/>
        </p:nvSpPr>
        <p:spPr>
          <a:xfrm>
            <a:off x="655054" y="1191848"/>
            <a:ext cx="10922001" cy="540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1600">
                <a:solidFill>
                  <a:srgbClr val="F92672"/>
                </a:solidFill>
                <a:latin typeface="Menlo Regular"/>
                <a:ea typeface="Menlo Regular"/>
                <a:cs typeface="Menlo Regular"/>
                <a:sym typeface="Menlo Regular"/>
              </a:rPr>
              <a:t>from</a:t>
            </a:r>
            <a:r>
              <a:rPr sz="1600">
                <a:solidFill>
                  <a:srgbClr val="F8F8F2"/>
                </a:solidFill>
                <a:latin typeface="Menlo Regular"/>
                <a:ea typeface="Menlo Regular"/>
                <a:cs typeface="Menlo Regular"/>
                <a:sym typeface="Menlo Regular"/>
              </a:rPr>
              <a:t> __future__ </a:t>
            </a:r>
            <a:r>
              <a:rPr sz="1600">
                <a:solidFill>
                  <a:srgbClr val="F92672"/>
                </a:solidFill>
                <a:latin typeface="Menlo Regular"/>
                <a:ea typeface="Menlo Regular"/>
                <a:cs typeface="Menlo Regular"/>
                <a:sym typeface="Menlo Regular"/>
              </a:rPr>
              <a:t>import</a:t>
            </a:r>
            <a:r>
              <a:rPr sz="1600">
                <a:solidFill>
                  <a:srgbClr val="F8F8F2"/>
                </a:solidFill>
                <a:latin typeface="Menlo Regular"/>
                <a:ea typeface="Menlo Regular"/>
                <a:cs typeface="Menlo Regular"/>
                <a:sym typeface="Menlo Regular"/>
              </a:rPr>
              <a:t> print_function</a:t>
            </a:r>
          </a:p>
          <a:p>
            <a:pPr lvl="0"/>
            <a:r>
              <a:rPr sz="1600">
                <a:solidFill>
                  <a:srgbClr val="F92672"/>
                </a:solidFill>
                <a:latin typeface="Menlo Regular"/>
                <a:ea typeface="Menlo Regular"/>
                <a:cs typeface="Menlo Regular"/>
                <a:sym typeface="Menlo Regular"/>
              </a:rPr>
              <a:t>from</a:t>
            </a:r>
            <a:r>
              <a:rPr sz="1600">
                <a:solidFill>
                  <a:srgbClr val="F8F8F2"/>
                </a:solidFill>
                <a:latin typeface="Menlo Regular"/>
                <a:ea typeface="Menlo Regular"/>
                <a:cs typeface="Menlo Regular"/>
                <a:sym typeface="Menlo Regular"/>
              </a:rPr>
              <a:t> builtins </a:t>
            </a:r>
            <a:r>
              <a:rPr sz="1600">
                <a:solidFill>
                  <a:srgbClr val="F92672"/>
                </a:solidFill>
                <a:latin typeface="Menlo Regular"/>
                <a:ea typeface="Menlo Regular"/>
                <a:cs typeface="Menlo Regular"/>
                <a:sym typeface="Menlo Regular"/>
              </a:rPr>
              <a:t>import</a:t>
            </a:r>
            <a:r>
              <a:rPr sz="1600">
                <a:solidFill>
                  <a:srgbClr val="F8F8F2"/>
                </a:solidFill>
                <a:latin typeface="Menlo Regular"/>
                <a:ea typeface="Menlo Regular"/>
                <a:cs typeface="Menlo Regular"/>
                <a:sym typeface="Menlo Regular"/>
              </a:rPr>
              <a:t> range</a:t>
            </a:r>
          </a:p>
          <a:p>
            <a:pPr lvl="0"/>
            <a:r>
              <a:rPr sz="1600">
                <a:solidFill>
                  <a:srgbClr val="F92672"/>
                </a:solidFill>
                <a:latin typeface="Menlo Regular"/>
                <a:ea typeface="Menlo Regular"/>
                <a:cs typeface="Menlo Regular"/>
                <a:sym typeface="Menlo Regular"/>
              </a:rPr>
              <a:t>from</a:t>
            </a:r>
            <a:r>
              <a:rPr sz="1600">
                <a:solidFill>
                  <a:srgbClr val="F8F8F2"/>
                </a:solidFill>
                <a:latin typeface="Menlo Regular"/>
                <a:ea typeface="Menlo Regular"/>
                <a:cs typeface="Menlo Regular"/>
                <a:sym typeface="Menlo Regular"/>
              </a:rPr>
              <a:t> airflow.operators </a:t>
            </a:r>
            <a:r>
              <a:rPr sz="1600">
                <a:solidFill>
                  <a:srgbClr val="F92672"/>
                </a:solidFill>
                <a:latin typeface="Menlo Regular"/>
                <a:ea typeface="Menlo Regular"/>
                <a:cs typeface="Menlo Regular"/>
                <a:sym typeface="Menlo Regular"/>
              </a:rPr>
              <a:t>import</a:t>
            </a:r>
            <a:r>
              <a:rPr sz="1600">
                <a:solidFill>
                  <a:srgbClr val="F8F8F2"/>
                </a:solidFill>
                <a:latin typeface="Menlo Regular"/>
                <a:ea typeface="Menlo Regular"/>
                <a:cs typeface="Menlo Regular"/>
                <a:sym typeface="Menlo Regular"/>
              </a:rPr>
              <a:t> PythonOperator</a:t>
            </a:r>
          </a:p>
          <a:p>
            <a:pPr lvl="0"/>
            <a:r>
              <a:rPr sz="1600">
                <a:solidFill>
                  <a:srgbClr val="F92672"/>
                </a:solidFill>
                <a:latin typeface="Menlo Regular"/>
                <a:ea typeface="Menlo Regular"/>
                <a:cs typeface="Menlo Regular"/>
                <a:sym typeface="Menlo Regular"/>
              </a:rPr>
              <a:t>from</a:t>
            </a:r>
            <a:r>
              <a:rPr sz="1600">
                <a:solidFill>
                  <a:srgbClr val="F8F8F2"/>
                </a:solidFill>
                <a:latin typeface="Menlo Regular"/>
                <a:ea typeface="Menlo Regular"/>
                <a:cs typeface="Menlo Regular"/>
                <a:sym typeface="Menlo Regular"/>
              </a:rPr>
              <a:t> airflow.models </a:t>
            </a:r>
            <a:r>
              <a:rPr sz="1600">
                <a:solidFill>
                  <a:srgbClr val="F92672"/>
                </a:solidFill>
                <a:latin typeface="Menlo Regular"/>
                <a:ea typeface="Menlo Regular"/>
                <a:cs typeface="Menlo Regular"/>
                <a:sym typeface="Menlo Regular"/>
              </a:rPr>
              <a:t>import</a:t>
            </a:r>
            <a:r>
              <a:rPr sz="1600">
                <a:solidFill>
                  <a:srgbClr val="F8F8F2"/>
                </a:solidFill>
                <a:latin typeface="Menlo Regular"/>
                <a:ea typeface="Menlo Regular"/>
                <a:cs typeface="Menlo Regular"/>
                <a:sym typeface="Menlo Regular"/>
              </a:rPr>
              <a:t> DAG</a:t>
            </a:r>
          </a:p>
          <a:p>
            <a:pPr lvl="0"/>
            <a:r>
              <a:rPr sz="1600">
                <a:solidFill>
                  <a:srgbClr val="F92672"/>
                </a:solidFill>
                <a:latin typeface="Menlo Regular"/>
                <a:ea typeface="Menlo Regular"/>
                <a:cs typeface="Menlo Regular"/>
                <a:sym typeface="Menlo Regular"/>
              </a:rPr>
              <a:t>from</a:t>
            </a:r>
            <a:r>
              <a:rPr sz="1600">
                <a:solidFill>
                  <a:srgbClr val="F8F8F2"/>
                </a:solidFill>
                <a:latin typeface="Menlo Regular"/>
                <a:ea typeface="Menlo Regular"/>
                <a:cs typeface="Menlo Regular"/>
                <a:sym typeface="Menlo Regular"/>
              </a:rPr>
              <a:t> datetime </a:t>
            </a:r>
            <a:r>
              <a:rPr sz="1600">
                <a:solidFill>
                  <a:srgbClr val="F92672"/>
                </a:solidFill>
                <a:latin typeface="Menlo Regular"/>
                <a:ea typeface="Menlo Regular"/>
                <a:cs typeface="Menlo Regular"/>
                <a:sym typeface="Menlo Regular"/>
              </a:rPr>
              <a:t>import</a:t>
            </a:r>
            <a:r>
              <a:rPr sz="1600">
                <a:solidFill>
                  <a:srgbClr val="F8F8F2"/>
                </a:solidFill>
                <a:latin typeface="Menlo Regular"/>
                <a:ea typeface="Menlo Regular"/>
                <a:cs typeface="Menlo Regular"/>
                <a:sym typeface="Menlo Regular"/>
              </a:rPr>
              <a:t> datetime, timedelta</a:t>
            </a:r>
          </a:p>
          <a:p>
            <a:pPr lvl="0"/>
            <a:r>
              <a:rPr sz="1600">
                <a:solidFill>
                  <a:srgbClr val="F92672"/>
                </a:solidFill>
                <a:latin typeface="Menlo Regular"/>
                <a:ea typeface="Menlo Regular"/>
                <a:cs typeface="Menlo Regular"/>
                <a:sym typeface="Menlo Regular"/>
              </a:rPr>
              <a:t>import</a:t>
            </a:r>
            <a:r>
              <a:rPr sz="1600">
                <a:solidFill>
                  <a:srgbClr val="F8F8F2"/>
                </a:solidFill>
                <a:latin typeface="Menlo Regular"/>
                <a:ea typeface="Menlo Regular"/>
                <a:cs typeface="Menlo Regular"/>
                <a:sym typeface="Menlo Regular"/>
              </a:rPr>
              <a:t> time</a:t>
            </a:r>
          </a:p>
          <a:p>
            <a:pPr lvl="0"/>
            <a:r>
              <a:rPr sz="1600">
                <a:solidFill>
                  <a:srgbClr val="F92672"/>
                </a:solidFill>
                <a:latin typeface="Menlo Regular"/>
                <a:ea typeface="Menlo Regular"/>
                <a:cs typeface="Menlo Regular"/>
                <a:sym typeface="Menlo Regular"/>
              </a:rPr>
              <a:t>from</a:t>
            </a:r>
            <a:r>
              <a:rPr sz="1600">
                <a:solidFill>
                  <a:srgbClr val="F8F8F2"/>
                </a:solidFill>
                <a:latin typeface="Menlo Regular"/>
                <a:ea typeface="Menlo Regular"/>
                <a:cs typeface="Menlo Regular"/>
                <a:sym typeface="Menlo Regular"/>
              </a:rPr>
              <a:t> monary </a:t>
            </a:r>
            <a:r>
              <a:rPr sz="1600">
                <a:solidFill>
                  <a:srgbClr val="F92672"/>
                </a:solidFill>
                <a:latin typeface="Menlo Regular"/>
                <a:ea typeface="Menlo Regular"/>
                <a:cs typeface="Menlo Regular"/>
                <a:sym typeface="Menlo Regular"/>
              </a:rPr>
              <a:t>import</a:t>
            </a:r>
            <a:r>
              <a:rPr sz="1600">
                <a:solidFill>
                  <a:srgbClr val="F8F8F2"/>
                </a:solidFill>
                <a:latin typeface="Menlo Regular"/>
                <a:ea typeface="Menlo Regular"/>
                <a:cs typeface="Menlo Regular"/>
                <a:sym typeface="Menlo Regular"/>
              </a:rPr>
              <a:t> Monary</a:t>
            </a:r>
          </a:p>
          <a:p>
            <a:pPr lvl="0"/>
            <a:endParaRPr sz="1600">
              <a:solidFill>
                <a:srgbClr val="F8F8F2"/>
              </a:solidFill>
              <a:latin typeface="Menlo Regular"/>
              <a:ea typeface="Menlo Regular"/>
              <a:cs typeface="Menlo Regular"/>
              <a:sym typeface="Menlo Regular"/>
            </a:endParaRPr>
          </a:p>
          <a:p>
            <a:pPr lvl="0"/>
            <a:r>
              <a:rPr sz="1600">
                <a:solidFill>
                  <a:srgbClr val="F8F8F2"/>
                </a:solidFill>
                <a:latin typeface="Menlo Regular"/>
                <a:ea typeface="Menlo Regular"/>
                <a:cs typeface="Menlo Regular"/>
                <a:sym typeface="Menlo Regular"/>
              </a:rPr>
              <a:t>seven_days_ago </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 datetime</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combine(datetime</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today() </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 timedelta(</a:t>
            </a:r>
            <a:r>
              <a:rPr sz="1600">
                <a:solidFill>
                  <a:srgbClr val="AE81FF"/>
                </a:solidFill>
                <a:latin typeface="Menlo Regular"/>
                <a:ea typeface="Menlo Regular"/>
                <a:cs typeface="Menlo Regular"/>
                <a:sym typeface="Menlo Regular"/>
              </a:rPr>
              <a:t>7</a:t>
            </a:r>
            <a:r>
              <a:rPr sz="1600">
                <a:solidFill>
                  <a:srgbClr val="F8F8F2"/>
                </a:solidFill>
                <a:latin typeface="Menlo Regular"/>
                <a:ea typeface="Menlo Regular"/>
                <a:cs typeface="Menlo Regular"/>
                <a:sym typeface="Menlo Regular"/>
              </a:rPr>
              <a:t>),</a:t>
            </a:r>
          </a:p>
          <a:p>
            <a:pPr lvl="0"/>
            <a:r>
              <a:rPr sz="1600">
                <a:solidFill>
                  <a:srgbClr val="F8F8F2"/>
                </a:solidFill>
                <a:latin typeface="Menlo Regular"/>
                <a:ea typeface="Menlo Regular"/>
                <a:cs typeface="Menlo Regular"/>
                <a:sym typeface="Menlo Regular"/>
              </a:rPr>
              <a:t>                                  datetime</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min</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time())</a:t>
            </a:r>
          </a:p>
          <a:p>
            <a:pPr lvl="0"/>
            <a:r>
              <a:rPr sz="1600">
                <a:solidFill>
                  <a:srgbClr val="F8F8F2"/>
                </a:solidFill>
                <a:latin typeface="Menlo Regular"/>
                <a:ea typeface="Menlo Regular"/>
                <a:cs typeface="Menlo Regular"/>
                <a:sym typeface="Menlo Regular"/>
              </a:rPr>
              <a:t>default_args </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 {</a:t>
            </a:r>
          </a:p>
          <a:p>
            <a:pPr lvl="0"/>
            <a:r>
              <a:rPr sz="1600">
                <a:solidFill>
                  <a:srgbClr val="F8F8F2"/>
                </a:solidFill>
                <a:latin typeface="Menlo Regular"/>
                <a:ea typeface="Menlo Regular"/>
                <a:cs typeface="Menlo Regular"/>
                <a:sym typeface="Menlo Regular"/>
              </a:rPr>
              <a:t>    </a:t>
            </a:r>
            <a:r>
              <a:rPr sz="1600">
                <a:solidFill>
                  <a:srgbClr val="E6DB74"/>
                </a:solidFill>
                <a:latin typeface="Menlo Regular"/>
                <a:ea typeface="Menlo Regular"/>
                <a:cs typeface="Menlo Regular"/>
                <a:sym typeface="Menlo Regular"/>
              </a:rPr>
              <a:t>'owner'</a:t>
            </a:r>
            <a:r>
              <a:rPr sz="1600">
                <a:solidFill>
                  <a:srgbClr val="F8F8F2"/>
                </a:solidFill>
                <a:latin typeface="Menlo Regular"/>
                <a:ea typeface="Menlo Regular"/>
                <a:cs typeface="Menlo Regular"/>
                <a:sym typeface="Menlo Regular"/>
              </a:rPr>
              <a:t>: </a:t>
            </a:r>
            <a:r>
              <a:rPr sz="1600">
                <a:solidFill>
                  <a:srgbClr val="E6DB74"/>
                </a:solidFill>
                <a:latin typeface="Menlo Regular"/>
                <a:ea typeface="Menlo Regular"/>
                <a:cs typeface="Menlo Regular"/>
                <a:sym typeface="Menlo Regular"/>
              </a:rPr>
              <a:t>'airflow'</a:t>
            </a:r>
            <a:r>
              <a:rPr sz="1600">
                <a:solidFill>
                  <a:srgbClr val="F8F8F2"/>
                </a:solidFill>
                <a:latin typeface="Menlo Regular"/>
                <a:ea typeface="Menlo Regular"/>
                <a:cs typeface="Menlo Regular"/>
                <a:sym typeface="Menlo Regular"/>
              </a:rPr>
              <a:t>,</a:t>
            </a:r>
          </a:p>
          <a:p>
            <a:pPr lvl="0"/>
            <a:r>
              <a:rPr sz="1600">
                <a:solidFill>
                  <a:srgbClr val="F8F8F2"/>
                </a:solidFill>
                <a:latin typeface="Menlo Regular"/>
                <a:ea typeface="Menlo Regular"/>
                <a:cs typeface="Menlo Regular"/>
                <a:sym typeface="Menlo Regular"/>
              </a:rPr>
              <a:t>    </a:t>
            </a:r>
            <a:r>
              <a:rPr sz="1600">
                <a:solidFill>
                  <a:srgbClr val="E6DB74"/>
                </a:solidFill>
                <a:latin typeface="Menlo Regular"/>
                <a:ea typeface="Menlo Regular"/>
                <a:cs typeface="Menlo Regular"/>
                <a:sym typeface="Menlo Regular"/>
              </a:rPr>
              <a:t>'start_date'</a:t>
            </a:r>
            <a:r>
              <a:rPr sz="1600">
                <a:solidFill>
                  <a:srgbClr val="F8F8F2"/>
                </a:solidFill>
                <a:latin typeface="Menlo Regular"/>
                <a:ea typeface="Menlo Regular"/>
                <a:cs typeface="Menlo Regular"/>
                <a:sym typeface="Menlo Regular"/>
              </a:rPr>
              <a:t>: seven_days_ago,</a:t>
            </a:r>
          </a:p>
          <a:p>
            <a:pPr lvl="0"/>
            <a:r>
              <a:rPr sz="1600">
                <a:solidFill>
                  <a:srgbClr val="F8F8F2"/>
                </a:solidFill>
                <a:latin typeface="Menlo Regular"/>
                <a:ea typeface="Menlo Regular"/>
                <a:cs typeface="Menlo Regular"/>
                <a:sym typeface="Menlo Regular"/>
              </a:rPr>
              <a:t>    </a:t>
            </a:r>
            <a:r>
              <a:rPr sz="1600">
                <a:solidFill>
                  <a:srgbClr val="E6DB74"/>
                </a:solidFill>
                <a:latin typeface="Menlo Regular"/>
                <a:ea typeface="Menlo Regular"/>
                <a:cs typeface="Menlo Regular"/>
                <a:sym typeface="Menlo Regular"/>
              </a:rPr>
              <a:t>'retries'</a:t>
            </a:r>
            <a:r>
              <a:rPr sz="1600">
                <a:solidFill>
                  <a:srgbClr val="F8F8F2"/>
                </a:solidFill>
                <a:latin typeface="Menlo Regular"/>
                <a:ea typeface="Menlo Regular"/>
                <a:cs typeface="Menlo Regular"/>
                <a:sym typeface="Menlo Regular"/>
              </a:rPr>
              <a:t>: </a:t>
            </a:r>
            <a:r>
              <a:rPr sz="1600">
                <a:solidFill>
                  <a:srgbClr val="AE81FF"/>
                </a:solidFill>
                <a:latin typeface="Menlo Regular"/>
                <a:ea typeface="Menlo Regular"/>
                <a:cs typeface="Menlo Regular"/>
                <a:sym typeface="Menlo Regular"/>
              </a:rPr>
              <a:t>1</a:t>
            </a:r>
            <a:r>
              <a:rPr sz="1600">
                <a:solidFill>
                  <a:srgbClr val="F8F8F2"/>
                </a:solidFill>
                <a:latin typeface="Menlo Regular"/>
                <a:ea typeface="Menlo Regular"/>
                <a:cs typeface="Menlo Regular"/>
                <a:sym typeface="Menlo Regular"/>
              </a:rPr>
              <a:t>,</a:t>
            </a:r>
          </a:p>
          <a:p>
            <a:pPr lvl="0"/>
            <a:r>
              <a:rPr sz="1600">
                <a:solidFill>
                  <a:srgbClr val="F8F8F2"/>
                </a:solidFill>
                <a:latin typeface="Menlo Regular"/>
                <a:ea typeface="Menlo Regular"/>
                <a:cs typeface="Menlo Regular"/>
                <a:sym typeface="Menlo Regular"/>
              </a:rPr>
              <a:t>    </a:t>
            </a:r>
            <a:r>
              <a:rPr sz="1600">
                <a:solidFill>
                  <a:srgbClr val="E6DB74"/>
                </a:solidFill>
                <a:latin typeface="Menlo Regular"/>
                <a:ea typeface="Menlo Regular"/>
                <a:cs typeface="Menlo Regular"/>
                <a:sym typeface="Menlo Regular"/>
              </a:rPr>
              <a:t>'retry_delay'</a:t>
            </a:r>
            <a:r>
              <a:rPr sz="1600">
                <a:solidFill>
                  <a:srgbClr val="F8F8F2"/>
                </a:solidFill>
                <a:latin typeface="Menlo Regular"/>
                <a:ea typeface="Menlo Regular"/>
                <a:cs typeface="Menlo Regular"/>
                <a:sym typeface="Menlo Regular"/>
              </a:rPr>
              <a:t>: timedelta(minutes</a:t>
            </a:r>
            <a:r>
              <a:rPr sz="1600">
                <a:solidFill>
                  <a:srgbClr val="F92672"/>
                </a:solidFill>
                <a:latin typeface="Menlo Regular"/>
                <a:ea typeface="Menlo Regular"/>
                <a:cs typeface="Menlo Regular"/>
                <a:sym typeface="Menlo Regular"/>
              </a:rPr>
              <a:t>=</a:t>
            </a:r>
            <a:r>
              <a:rPr sz="1600">
                <a:solidFill>
                  <a:srgbClr val="AE81FF"/>
                </a:solidFill>
                <a:latin typeface="Menlo Regular"/>
                <a:ea typeface="Menlo Regular"/>
                <a:cs typeface="Menlo Regular"/>
                <a:sym typeface="Menlo Regular"/>
              </a:rPr>
              <a:t>5</a:t>
            </a:r>
            <a:r>
              <a:rPr sz="1600">
                <a:solidFill>
                  <a:srgbClr val="F8F8F2"/>
                </a:solidFill>
                <a:latin typeface="Menlo Regular"/>
                <a:ea typeface="Menlo Regular"/>
                <a:cs typeface="Menlo Regular"/>
                <a:sym typeface="Menlo Regular"/>
              </a:rPr>
              <a:t>),</a:t>
            </a:r>
          </a:p>
          <a:p>
            <a:pPr lvl="0"/>
            <a:r>
              <a:rPr sz="1600">
                <a:solidFill>
                  <a:srgbClr val="F8F8F2"/>
                </a:solidFill>
                <a:latin typeface="Menlo Regular"/>
                <a:ea typeface="Menlo Regular"/>
                <a:cs typeface="Menlo Regular"/>
                <a:sym typeface="Menlo Regular"/>
              </a:rPr>
              <a:t>}</a:t>
            </a:r>
          </a:p>
          <a:p>
            <a:pPr lvl="0"/>
            <a:endParaRPr sz="1600">
              <a:solidFill>
                <a:srgbClr val="F8F8F2"/>
              </a:solidFill>
              <a:latin typeface="Menlo Regular"/>
              <a:ea typeface="Menlo Regular"/>
              <a:cs typeface="Menlo Regular"/>
              <a:sym typeface="Menlo Regular"/>
            </a:endParaRPr>
          </a:p>
          <a:p>
            <a:pPr lvl="0"/>
            <a:r>
              <a:rPr sz="1600">
                <a:solidFill>
                  <a:srgbClr val="F8F8F2"/>
                </a:solidFill>
                <a:latin typeface="Menlo Regular"/>
                <a:ea typeface="Menlo Regular"/>
                <a:cs typeface="Menlo Regular"/>
                <a:sym typeface="Menlo Regular"/>
              </a:rPr>
              <a:t>dag </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 DAG(dag_id</a:t>
            </a:r>
            <a:r>
              <a:rPr sz="1600">
                <a:solidFill>
                  <a:srgbClr val="F92672"/>
                </a:solidFill>
                <a:latin typeface="Menlo Regular"/>
                <a:ea typeface="Menlo Regular"/>
                <a:cs typeface="Menlo Regular"/>
                <a:sym typeface="Menlo Regular"/>
              </a:rPr>
              <a:t>=</a:t>
            </a:r>
            <a:r>
              <a:rPr sz="1600">
                <a:solidFill>
                  <a:srgbClr val="E6DB74"/>
                </a:solidFill>
                <a:latin typeface="Menlo Regular"/>
                <a:ea typeface="Menlo Regular"/>
                <a:cs typeface="Menlo Regular"/>
                <a:sym typeface="Menlo Regular"/>
              </a:rPr>
              <a:t>'example_monary_operator'</a:t>
            </a:r>
            <a:r>
              <a:rPr sz="1600">
                <a:solidFill>
                  <a:srgbClr val="F8F8F2"/>
                </a:solidFill>
                <a:latin typeface="Menlo Regular"/>
                <a:ea typeface="Menlo Regular"/>
                <a:cs typeface="Menlo Regular"/>
                <a:sym typeface="Menlo Regular"/>
              </a:rPr>
              <a:t>, default_args</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default_args)</a:t>
            </a:r>
          </a:p>
          <a:p>
            <a:pPr lvl="0"/>
            <a:endParaRPr sz="1600">
              <a:solidFill>
                <a:srgbClr val="F8F8F2"/>
              </a:solidFill>
              <a:latin typeface="Menlo Regular"/>
              <a:ea typeface="Menlo Regular"/>
              <a:cs typeface="Menlo Regular"/>
              <a:sym typeface="Menlo Regular"/>
            </a:endParaRPr>
          </a:p>
          <a:p>
            <a:pPr lvl="0"/>
            <a:r>
              <a:rPr sz="1600">
                <a:solidFill>
                  <a:srgbClr val="66D9EF"/>
                </a:solidFill>
                <a:latin typeface="Menlo Regular"/>
                <a:ea typeface="Menlo Regular"/>
                <a:cs typeface="Menlo Regular"/>
                <a:sym typeface="Menlo Regular"/>
              </a:rPr>
              <a:t>def</a:t>
            </a:r>
            <a:r>
              <a:rPr sz="1600">
                <a:solidFill>
                  <a:srgbClr val="F8F8F2"/>
                </a:solidFill>
                <a:latin typeface="Menlo Regular"/>
                <a:ea typeface="Menlo Regular"/>
                <a:cs typeface="Menlo Regular"/>
                <a:sym typeface="Menlo Regular"/>
              </a:rPr>
              <a:t> </a:t>
            </a:r>
            <a:r>
              <a:rPr sz="1600">
                <a:solidFill>
                  <a:srgbClr val="A6E22E"/>
                </a:solidFill>
                <a:latin typeface="Menlo Regular"/>
                <a:ea typeface="Menlo Regular"/>
                <a:cs typeface="Menlo Regular"/>
                <a:sym typeface="Menlo Regular"/>
              </a:rPr>
              <a:t>my_sleeping_function</a:t>
            </a:r>
            <a:r>
              <a:rPr sz="1600">
                <a:solidFill>
                  <a:srgbClr val="F8F8F2"/>
                </a:solidFill>
                <a:latin typeface="Menlo Regular"/>
                <a:ea typeface="Menlo Regular"/>
                <a:cs typeface="Menlo Regular"/>
                <a:sym typeface="Menlo Regular"/>
              </a:rPr>
              <a:t>(random_base):</a:t>
            </a:r>
          </a:p>
          <a:p>
            <a:pPr lvl="0"/>
            <a:r>
              <a:rPr sz="1600">
                <a:solidFill>
                  <a:srgbClr val="F8F8F2"/>
                </a:solidFill>
                <a:latin typeface="Menlo Regular"/>
                <a:ea typeface="Menlo Regular"/>
                <a:cs typeface="Menlo Regular"/>
                <a:sym typeface="Menlo Regular"/>
              </a:rPr>
              <a:t>    </a:t>
            </a:r>
            <a:r>
              <a:rPr sz="1600">
                <a:solidFill>
                  <a:srgbClr val="E6DB74"/>
                </a:solidFill>
                <a:latin typeface="Menlo Regular"/>
                <a:ea typeface="Menlo Regular"/>
                <a:cs typeface="Menlo Regular"/>
                <a:sym typeface="Menlo Regular"/>
              </a:rPr>
              <a:t>'''This is a function that will run within the DAG execution'''</a:t>
            </a:r>
            <a:endParaRPr sz="1600">
              <a:solidFill>
                <a:srgbClr val="F8F8F2"/>
              </a:solidFill>
              <a:latin typeface="Menlo Regular"/>
              <a:ea typeface="Menlo Regular"/>
              <a:cs typeface="Menlo Regular"/>
              <a:sym typeface="Menlo Regular"/>
            </a:endParaRPr>
          </a:p>
          <a:p>
            <a:pPr lvl="0"/>
            <a:r>
              <a:rPr sz="1600">
                <a:solidFill>
                  <a:srgbClr val="F8F8F2"/>
                </a:solidFill>
                <a:latin typeface="Menlo Regular"/>
                <a:ea typeface="Menlo Regular"/>
                <a:cs typeface="Menlo Regular"/>
                <a:sym typeface="Menlo Regular"/>
              </a:rPr>
              <a:t>    time</a:t>
            </a:r>
            <a:r>
              <a:rPr sz="1600">
                <a:solidFill>
                  <a:srgbClr val="F92672"/>
                </a:solidFill>
                <a:latin typeface="Menlo Regular"/>
                <a:ea typeface="Menlo Regular"/>
                <a:cs typeface="Menlo Regular"/>
                <a:sym typeface="Menlo Regular"/>
              </a:rPr>
              <a:t>.</a:t>
            </a:r>
            <a:r>
              <a:rPr sz="1600">
                <a:solidFill>
                  <a:srgbClr val="F8F8F2"/>
                </a:solidFill>
                <a:latin typeface="Menlo Regular"/>
                <a:ea typeface="Menlo Regular"/>
                <a:cs typeface="Menlo Regular"/>
                <a:sym typeface="Menlo Regular"/>
              </a:rPr>
              <a:t>sleep(random_base)</a:t>
            </a:r>
          </a:p>
        </p:txBody>
      </p:sp>
      <p:grpSp>
        <p:nvGrpSpPr>
          <p:cNvPr id="183" name="Group 183"/>
          <p:cNvGrpSpPr/>
          <p:nvPr/>
        </p:nvGrpSpPr>
        <p:grpSpPr>
          <a:xfrm>
            <a:off x="479211" y="1098325"/>
            <a:ext cx="10743506" cy="2047366"/>
            <a:chOff x="0" y="0"/>
            <a:chExt cx="10743504" cy="2047364"/>
          </a:xfrm>
        </p:grpSpPr>
        <p:sp>
          <p:nvSpPr>
            <p:cNvPr id="181" name="Shape 181"/>
            <p:cNvSpPr/>
            <p:nvPr/>
          </p:nvSpPr>
          <p:spPr>
            <a:xfrm>
              <a:off x="0" y="0"/>
              <a:ext cx="8879712" cy="2047365"/>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182" name="Shape 182"/>
            <p:cNvSpPr/>
            <p:nvPr/>
          </p:nvSpPr>
          <p:spPr>
            <a:xfrm>
              <a:off x="9354828" y="788084"/>
              <a:ext cx="1388677"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IMPORTS</a:t>
              </a:r>
            </a:p>
          </p:txBody>
        </p:sp>
      </p:grpSp>
      <p:grpSp>
        <p:nvGrpSpPr>
          <p:cNvPr id="186" name="Group 186"/>
          <p:cNvGrpSpPr/>
          <p:nvPr/>
        </p:nvGrpSpPr>
        <p:grpSpPr>
          <a:xfrm>
            <a:off x="479211" y="3216027"/>
            <a:ext cx="10927011" cy="2047366"/>
            <a:chOff x="0" y="0"/>
            <a:chExt cx="10927009" cy="2047364"/>
          </a:xfrm>
        </p:grpSpPr>
        <p:sp>
          <p:nvSpPr>
            <p:cNvPr id="184" name="Shape 184"/>
            <p:cNvSpPr/>
            <p:nvPr/>
          </p:nvSpPr>
          <p:spPr>
            <a:xfrm>
              <a:off x="0" y="0"/>
              <a:ext cx="8879712" cy="2047365"/>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185" name="Shape 185"/>
            <p:cNvSpPr/>
            <p:nvPr/>
          </p:nvSpPr>
          <p:spPr>
            <a:xfrm>
              <a:off x="9354828" y="727782"/>
              <a:ext cx="1572182"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SETTINGS</a:t>
              </a:r>
            </a:p>
          </p:txBody>
        </p:sp>
      </p:grpSp>
      <p:grpSp>
        <p:nvGrpSpPr>
          <p:cNvPr id="189" name="Group 189"/>
          <p:cNvGrpSpPr/>
          <p:nvPr/>
        </p:nvGrpSpPr>
        <p:grpSpPr>
          <a:xfrm>
            <a:off x="479212" y="5263393"/>
            <a:ext cx="11110515" cy="1437658"/>
            <a:chOff x="0" y="0"/>
            <a:chExt cx="11110513" cy="1437657"/>
          </a:xfrm>
        </p:grpSpPr>
        <p:sp>
          <p:nvSpPr>
            <p:cNvPr id="187" name="Shape 187"/>
            <p:cNvSpPr/>
            <p:nvPr/>
          </p:nvSpPr>
          <p:spPr>
            <a:xfrm>
              <a:off x="0" y="0"/>
              <a:ext cx="8879710" cy="1437658"/>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188" name="Shape 188"/>
            <p:cNvSpPr/>
            <p:nvPr/>
          </p:nvSpPr>
          <p:spPr>
            <a:xfrm>
              <a:off x="9354828" y="101819"/>
              <a:ext cx="175568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rPr sz="2400">
                  <a:solidFill>
                    <a:srgbClr val="F8F8F2"/>
                  </a:solidFill>
                  <a:latin typeface="Menlo Regular"/>
                  <a:ea typeface="Menlo Regular"/>
                  <a:cs typeface="Menlo Regular"/>
                  <a:sym typeface="Menlo Regular"/>
                </a:rPr>
                <a:t>DAG &amp;</a:t>
              </a:r>
            </a:p>
            <a:p>
              <a:pPr lvl="0"/>
              <a:r>
                <a:rPr sz="2400">
                  <a:solidFill>
                    <a:srgbClr val="F8F8F2"/>
                  </a:solidFill>
                  <a:latin typeface="Menlo Regular"/>
                  <a:ea typeface="Menlo Regular"/>
                  <a:cs typeface="Menlo Regular"/>
                  <a:sym typeface="Menlo Regular"/>
                </a:rPr>
                <a:t>Functions</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6"/>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18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189"/>
                                        </p:tgtEl>
                                        <p:attrNameLst>
                                          <p:attrName>style.visibility</p:attrName>
                                        </p:attrNameLst>
                                      </p:cBhvr>
                                      <p:to>
                                        <p:strVal val="visible"/>
                                      </p:to>
                                    </p:set>
                                  </p:childTnLst>
                                </p:cTn>
                              </p:par>
                            </p:childTnLst>
                          </p:cTn>
                        </p:par>
                        <p:par>
                          <p:cTn id="18" fill="hold">
                            <p:stCondLst>
                              <p:cond delay="0"/>
                            </p:stCondLst>
                            <p:childTnLst>
                              <p:par>
                                <p:cTn id="19" presetID="1" presetClass="exit" presetSubtype="0" fill="hold" grpId="5" nodeType="afterEffect">
                                  <p:stCondLst>
                                    <p:cond delay="0"/>
                                  </p:stCondLst>
                                  <p:iterate>
                                    <p:tmAbs val="0"/>
                                  </p:iterate>
                                  <p:childTnLst>
                                    <p:set>
                                      <p:cBhvr>
                                        <p:cTn id="20" fill="hold">
                                          <p:stCondLst>
                                            <p:cond delay="0"/>
                                          </p:stCondLst>
                                        </p:cTn>
                                        <p:tgtEl>
                                          <p:spTgt spid="18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6" nodeType="clickEffect">
                                  <p:stCondLst>
                                    <p:cond delay="0"/>
                                  </p:stCondLst>
                                  <p:iterate>
                                    <p:tmAbs val="0"/>
                                  </p:iterate>
                                  <p:childTnLst>
                                    <p:set>
                                      <p:cBhvr>
                                        <p:cTn id="24" fill="hold">
                                          <p:stCondLst>
                                            <p:cond delay="0"/>
                                          </p:stCondLst>
                                        </p:cTn>
                                        <p:tgtEl>
                                          <p:spTgt spid="1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P spid="183" grpId="3" animBg="1" advAuto="0"/>
      <p:bldP spid="186" grpId="2" animBg="1" advAuto="0"/>
      <p:bldP spid="186" grpId="5" animBg="1" advAuto="0"/>
      <p:bldP spid="189" grpId="4" animBg="1" advAuto="0"/>
      <p:bldP spid="189" grpId="6"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example_monary_operator.py</a:t>
            </a:r>
          </a:p>
        </p:txBody>
      </p:sp>
      <p:sp>
        <p:nvSpPr>
          <p:cNvPr id="192" name="Shape 192"/>
          <p:cNvSpPr/>
          <p:nvPr/>
        </p:nvSpPr>
        <p:spPr>
          <a:xfrm>
            <a:off x="655052" y="1348156"/>
            <a:ext cx="10922001" cy="527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000">
                <a:solidFill>
                  <a:srgbClr val="66D9EF"/>
                </a:solidFill>
                <a:latin typeface="Menlo Regular"/>
                <a:ea typeface="Menlo Regular"/>
                <a:cs typeface="Menlo Regular"/>
                <a:sym typeface="Menlo Regular"/>
              </a:rPr>
              <a:t>def</a:t>
            </a:r>
            <a:r>
              <a:rPr sz="2000">
                <a:solidFill>
                  <a:srgbClr val="F8F8F2"/>
                </a:solidFill>
                <a:latin typeface="Menlo Regular"/>
                <a:ea typeface="Menlo Regular"/>
                <a:cs typeface="Menlo Regular"/>
                <a:sym typeface="Menlo Regular"/>
              </a:rPr>
              <a:t> </a:t>
            </a:r>
            <a:r>
              <a:rPr sz="2000">
                <a:solidFill>
                  <a:srgbClr val="A6E22E"/>
                </a:solidFill>
                <a:latin typeface="Menlo Regular"/>
                <a:ea typeface="Menlo Regular"/>
                <a:cs typeface="Menlo Regular"/>
                <a:sym typeface="Menlo Regular"/>
              </a:rPr>
              <a:t>connect_to_monary_and_print_aggregation</a:t>
            </a:r>
            <a:r>
              <a:rPr sz="2000">
                <a:solidFill>
                  <a:srgbClr val="F8F8F2"/>
                </a:solidFill>
                <a:latin typeface="Menlo Regular"/>
                <a:ea typeface="Menlo Regular"/>
                <a:cs typeface="Menlo Regular"/>
                <a:sym typeface="Menlo Regular"/>
              </a:rPr>
              <a:t>(ds, </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kwargs):</a:t>
            </a:r>
          </a:p>
          <a:p>
            <a:pPr lvl="0"/>
            <a:r>
              <a:rPr sz="2000">
                <a:solidFill>
                  <a:srgbClr val="F8F8F2"/>
                </a:solidFill>
                <a:latin typeface="Menlo Regular"/>
                <a:ea typeface="Menlo Regular"/>
                <a:cs typeface="Menlo Regular"/>
                <a:sym typeface="Menlo Regular"/>
              </a:rPr>
              <a:t>    m </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 Monary()</a:t>
            </a:r>
          </a:p>
          <a:p>
            <a:pPr lvl="0"/>
            <a:r>
              <a:rPr sz="2000">
                <a:solidFill>
                  <a:srgbClr val="F8F8F2"/>
                </a:solidFill>
                <a:latin typeface="Menlo Regular"/>
                <a:ea typeface="Menlo Regular"/>
                <a:cs typeface="Menlo Regular"/>
                <a:sym typeface="Menlo Regular"/>
              </a:rPr>
              <a:t>    pipeline </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"$group"</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"_id"</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"$state"</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"totPop"</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"$sum"</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"$pop"</a:t>
            </a:r>
            <a:r>
              <a:rPr sz="2000">
                <a:solidFill>
                  <a:srgbClr val="F8F8F2"/>
                </a:solidFill>
                <a:latin typeface="Menlo Regular"/>
                <a:ea typeface="Menlo Regular"/>
                <a:cs typeface="Menlo Regular"/>
                <a:sym typeface="Menlo Regular"/>
              </a:rPr>
              <a:t>}}}]</a:t>
            </a:r>
          </a:p>
          <a:p>
            <a:pPr lvl="0"/>
            <a:r>
              <a:rPr sz="2000">
                <a:solidFill>
                  <a:srgbClr val="F8F8F2"/>
                </a:solidFill>
                <a:latin typeface="Menlo Regular"/>
                <a:ea typeface="Menlo Regular"/>
                <a:cs typeface="Menlo Regular"/>
                <a:sym typeface="Menlo Regular"/>
              </a:rPr>
              <a:t>    states, population </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 m</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aggregate(</a:t>
            </a:r>
            <a:r>
              <a:rPr sz="2000">
                <a:solidFill>
                  <a:srgbClr val="E6DB74"/>
                </a:solidFill>
                <a:latin typeface="Menlo Regular"/>
                <a:ea typeface="Menlo Regular"/>
                <a:cs typeface="Menlo Regular"/>
                <a:sym typeface="Menlo Regular"/>
              </a:rPr>
              <a:t>"zips"</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"data"</a:t>
            </a:r>
            <a:r>
              <a:rPr sz="2000">
                <a:solidFill>
                  <a:srgbClr val="F8F8F2"/>
                </a:solidFill>
                <a:latin typeface="Menlo Regular"/>
                <a:ea typeface="Menlo Regular"/>
                <a:cs typeface="Menlo Regular"/>
                <a:sym typeface="Menlo Regular"/>
              </a:rPr>
              <a:t>, pipeline, [</a:t>
            </a:r>
            <a:r>
              <a:rPr sz="2000">
                <a:solidFill>
                  <a:srgbClr val="E6DB74"/>
                </a:solidFill>
                <a:latin typeface="Menlo Regular"/>
                <a:ea typeface="Menlo Regular"/>
                <a:cs typeface="Menlo Regular"/>
                <a:sym typeface="Menlo Regular"/>
              </a:rPr>
              <a:t>"_id"</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"totPop"</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"string:2"</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"int64"</a:t>
            </a:r>
            <a:r>
              <a:rPr sz="2000">
                <a:solidFill>
                  <a:srgbClr val="F8F8F2"/>
                </a:solidFill>
                <a:latin typeface="Menlo Regular"/>
                <a:ea typeface="Menlo Regular"/>
                <a:cs typeface="Menlo Regular"/>
                <a:sym typeface="Menlo Regular"/>
              </a:rPr>
              <a:t>])</a:t>
            </a:r>
          </a:p>
          <a:p>
            <a:pPr lvl="0"/>
            <a:r>
              <a:rPr sz="2000">
                <a:solidFill>
                  <a:srgbClr val="F8F8F2"/>
                </a:solidFill>
                <a:latin typeface="Menlo Regular"/>
                <a:ea typeface="Menlo Regular"/>
                <a:cs typeface="Menlo Regular"/>
                <a:sym typeface="Menlo Regular"/>
              </a:rPr>
              <a:t>    strs </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 list(map(</a:t>
            </a:r>
            <a:r>
              <a:rPr sz="2000">
                <a:solidFill>
                  <a:srgbClr val="66D9EF"/>
                </a:solidFill>
                <a:latin typeface="Menlo Regular"/>
                <a:ea typeface="Menlo Regular"/>
                <a:cs typeface="Menlo Regular"/>
                <a:sym typeface="Menlo Regular"/>
              </a:rPr>
              <a:t>lambda</a:t>
            </a:r>
            <a:r>
              <a:rPr sz="2000">
                <a:solidFill>
                  <a:srgbClr val="F8F8F2"/>
                </a:solidFill>
                <a:latin typeface="Menlo Regular"/>
                <a:ea typeface="Menlo Regular"/>
                <a:cs typeface="Menlo Regular"/>
                <a:sym typeface="Menlo Regular"/>
              </a:rPr>
              <a:t> x: x</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decode(</a:t>
            </a:r>
            <a:r>
              <a:rPr sz="2000">
                <a:solidFill>
                  <a:srgbClr val="E6DB74"/>
                </a:solidFill>
                <a:latin typeface="Menlo Regular"/>
                <a:ea typeface="Menlo Regular"/>
                <a:cs typeface="Menlo Regular"/>
                <a:sym typeface="Menlo Regular"/>
              </a:rPr>
              <a:t>"utf-8"</a:t>
            </a:r>
            <a:r>
              <a:rPr sz="2000">
                <a:solidFill>
                  <a:srgbClr val="F8F8F2"/>
                </a:solidFill>
                <a:latin typeface="Menlo Regular"/>
                <a:ea typeface="Menlo Regular"/>
                <a:cs typeface="Menlo Regular"/>
                <a:sym typeface="Menlo Regular"/>
              </a:rPr>
              <a:t>), states))</a:t>
            </a:r>
          </a:p>
          <a:p>
            <a:pPr lvl="0"/>
            <a:r>
              <a:rPr sz="2000">
                <a:solidFill>
                  <a:srgbClr val="F8F8F2"/>
                </a:solidFill>
                <a:latin typeface="Menlo Regular"/>
                <a:ea typeface="Menlo Regular"/>
                <a:cs typeface="Menlo Regular"/>
                <a:sym typeface="Menlo Regular"/>
              </a:rPr>
              <a:t>    result </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 list(</a:t>
            </a:r>
            <a:r>
              <a:rPr sz="2000">
                <a:solidFill>
                  <a:srgbClr val="E6DB74"/>
                </a:solidFill>
                <a:latin typeface="Menlo Regular"/>
                <a:ea typeface="Menlo Regular"/>
                <a:cs typeface="Menlo Regular"/>
                <a:sym typeface="Menlo Regular"/>
              </a:rPr>
              <a:t>"%s: %d"</a:t>
            </a:r>
            <a:r>
              <a:rPr sz="2000">
                <a:solidFill>
                  <a:srgbClr val="F8F8F2"/>
                </a:solidFill>
                <a:latin typeface="Menlo Regular"/>
                <a:ea typeface="Menlo Regular"/>
                <a:cs typeface="Menlo Regular"/>
                <a:sym typeface="Menlo Regular"/>
              </a:rPr>
              <a:t> </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 (state, pop) </a:t>
            </a:r>
            <a:r>
              <a:rPr sz="2000">
                <a:solidFill>
                  <a:srgbClr val="66D9EF"/>
                </a:solidFill>
                <a:latin typeface="Menlo Regular"/>
                <a:ea typeface="Menlo Regular"/>
                <a:cs typeface="Menlo Regular"/>
                <a:sym typeface="Menlo Regular"/>
              </a:rPr>
              <a:t>for</a:t>
            </a:r>
            <a:r>
              <a:rPr sz="2000">
                <a:solidFill>
                  <a:srgbClr val="F8F8F2"/>
                </a:solidFill>
                <a:latin typeface="Menlo Regular"/>
                <a:ea typeface="Menlo Regular"/>
                <a:cs typeface="Menlo Regular"/>
                <a:sym typeface="Menlo Regular"/>
              </a:rPr>
              <a:t> (state, pop) </a:t>
            </a:r>
            <a:r>
              <a:rPr sz="2000">
                <a:solidFill>
                  <a:srgbClr val="F92672"/>
                </a:solidFill>
                <a:latin typeface="Menlo Regular"/>
                <a:ea typeface="Menlo Regular"/>
                <a:cs typeface="Menlo Regular"/>
                <a:sym typeface="Menlo Regular"/>
              </a:rPr>
              <a:t>in</a:t>
            </a:r>
            <a:r>
              <a:rPr sz="2000">
                <a:solidFill>
                  <a:srgbClr val="F8F8F2"/>
                </a:solidFill>
                <a:latin typeface="Menlo Regular"/>
                <a:ea typeface="Menlo Regular"/>
                <a:cs typeface="Menlo Regular"/>
                <a:sym typeface="Menlo Regular"/>
              </a:rPr>
              <a:t> zip(strs, population))</a:t>
            </a:r>
          </a:p>
          <a:p>
            <a:pPr lvl="0"/>
            <a:r>
              <a:rPr sz="2000">
                <a:solidFill>
                  <a:srgbClr val="F8F8F2"/>
                </a:solidFill>
                <a:latin typeface="Menlo Regular"/>
                <a:ea typeface="Menlo Regular"/>
                <a:cs typeface="Menlo Regular"/>
                <a:sym typeface="Menlo Regular"/>
              </a:rPr>
              <a:t>    </a:t>
            </a:r>
            <a:r>
              <a:rPr sz="2000">
                <a:solidFill>
                  <a:srgbClr val="66D9EF"/>
                </a:solidFill>
                <a:latin typeface="Menlo Regular"/>
                <a:ea typeface="Menlo Regular"/>
                <a:cs typeface="Menlo Regular"/>
                <a:sym typeface="Menlo Regular"/>
              </a:rPr>
              <a:t>print</a:t>
            </a:r>
            <a:r>
              <a:rPr sz="2000">
                <a:solidFill>
                  <a:srgbClr val="F8F8F2"/>
                </a:solidFill>
                <a:latin typeface="Menlo Regular"/>
                <a:ea typeface="Menlo Regular"/>
                <a:cs typeface="Menlo Regular"/>
                <a:sym typeface="Menlo Regular"/>
              </a:rPr>
              <a:t> (result)</a:t>
            </a:r>
          </a:p>
          <a:p>
            <a:pPr lvl="0"/>
            <a:r>
              <a:rPr sz="2000">
                <a:solidFill>
                  <a:srgbClr val="F8F8F2"/>
                </a:solidFill>
                <a:latin typeface="Menlo Regular"/>
                <a:ea typeface="Menlo Regular"/>
                <a:cs typeface="Menlo Regular"/>
                <a:sym typeface="Menlo Regular"/>
              </a:rPr>
              <a:t>    </a:t>
            </a:r>
            <a:r>
              <a:rPr sz="2000">
                <a:solidFill>
                  <a:srgbClr val="66D9EF"/>
                </a:solidFill>
                <a:latin typeface="Menlo Regular"/>
                <a:ea typeface="Menlo Regular"/>
                <a:cs typeface="Menlo Regular"/>
                <a:sym typeface="Menlo Regular"/>
              </a:rPr>
              <a:t>return</a:t>
            </a:r>
            <a:r>
              <a:rPr sz="2000">
                <a:solidFill>
                  <a:srgbClr val="F8F8F2"/>
                </a:solidFill>
                <a:latin typeface="Menlo Regular"/>
                <a:ea typeface="Menlo Regular"/>
                <a:cs typeface="Menlo Regular"/>
                <a:sym typeface="Menlo Regular"/>
              </a:rPr>
              <a:t> </a:t>
            </a:r>
            <a:r>
              <a:rPr sz="2000">
                <a:solidFill>
                  <a:srgbClr val="E6DB74"/>
                </a:solidFill>
                <a:latin typeface="Menlo Regular"/>
                <a:ea typeface="Menlo Regular"/>
                <a:cs typeface="Menlo Regular"/>
                <a:sym typeface="Menlo Regular"/>
              </a:rPr>
              <a:t>'Whatever you return gets printed in the logs'</a:t>
            </a:r>
            <a:endParaRPr sz="2000">
              <a:solidFill>
                <a:srgbClr val="F8F8F2"/>
              </a:solidFill>
              <a:latin typeface="Menlo Regular"/>
              <a:ea typeface="Menlo Regular"/>
              <a:cs typeface="Menlo Regular"/>
              <a:sym typeface="Menlo Regular"/>
            </a:endParaRPr>
          </a:p>
          <a:p>
            <a:pPr lvl="0"/>
            <a:endParaRPr sz="2000">
              <a:solidFill>
                <a:srgbClr val="F8F8F2"/>
              </a:solidFill>
              <a:latin typeface="Menlo Regular"/>
              <a:ea typeface="Menlo Regular"/>
              <a:cs typeface="Menlo Regular"/>
              <a:sym typeface="Menlo Regular"/>
            </a:endParaRPr>
          </a:p>
          <a:p>
            <a:pPr lvl="0"/>
            <a:r>
              <a:rPr sz="2000">
                <a:solidFill>
                  <a:srgbClr val="F8F8F2"/>
                </a:solidFill>
                <a:latin typeface="Menlo Regular"/>
                <a:ea typeface="Menlo Regular"/>
                <a:cs typeface="Menlo Regular"/>
                <a:sym typeface="Menlo Regular"/>
              </a:rPr>
              <a:t>run_this </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 PythonOperator(</a:t>
            </a:r>
          </a:p>
          <a:p>
            <a:pPr lvl="0"/>
            <a:r>
              <a:rPr sz="2000">
                <a:solidFill>
                  <a:srgbClr val="F8F8F2"/>
                </a:solidFill>
                <a:latin typeface="Menlo Regular"/>
                <a:ea typeface="Menlo Regular"/>
                <a:cs typeface="Menlo Regular"/>
                <a:sym typeface="Menlo Regular"/>
              </a:rPr>
              <a:t>    task_id</a:t>
            </a:r>
            <a:r>
              <a:rPr sz="2000">
                <a:solidFill>
                  <a:srgbClr val="F92672"/>
                </a:solidFill>
                <a:latin typeface="Menlo Regular"/>
                <a:ea typeface="Menlo Regular"/>
                <a:cs typeface="Menlo Regular"/>
                <a:sym typeface="Menlo Regular"/>
              </a:rPr>
              <a:t>=</a:t>
            </a:r>
            <a:r>
              <a:rPr sz="2000">
                <a:solidFill>
                  <a:srgbClr val="E6DB74"/>
                </a:solidFill>
                <a:latin typeface="Menlo Regular"/>
                <a:ea typeface="Menlo Regular"/>
                <a:cs typeface="Menlo Regular"/>
                <a:sym typeface="Menlo Regular"/>
              </a:rPr>
              <a:t>'connect_to_monary_and_print_aggregation'</a:t>
            </a:r>
            <a:r>
              <a:rPr sz="2000">
                <a:solidFill>
                  <a:srgbClr val="F8F8F2"/>
                </a:solidFill>
                <a:latin typeface="Menlo Regular"/>
                <a:ea typeface="Menlo Regular"/>
                <a:cs typeface="Menlo Regular"/>
                <a:sym typeface="Menlo Regular"/>
              </a:rPr>
              <a:t>,</a:t>
            </a:r>
          </a:p>
          <a:p>
            <a:pPr lvl="0"/>
            <a:r>
              <a:rPr sz="2000">
                <a:solidFill>
                  <a:srgbClr val="F8F8F2"/>
                </a:solidFill>
                <a:latin typeface="Menlo Regular"/>
                <a:ea typeface="Menlo Regular"/>
                <a:cs typeface="Menlo Regular"/>
                <a:sym typeface="Menlo Regular"/>
              </a:rPr>
              <a:t>    provide_context</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True,</a:t>
            </a:r>
          </a:p>
          <a:p>
            <a:pPr lvl="0"/>
            <a:r>
              <a:rPr sz="2000">
                <a:solidFill>
                  <a:srgbClr val="F8F8F2"/>
                </a:solidFill>
                <a:latin typeface="Menlo Regular"/>
                <a:ea typeface="Menlo Regular"/>
                <a:cs typeface="Menlo Regular"/>
                <a:sym typeface="Menlo Regular"/>
              </a:rPr>
              <a:t>    python_callable</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connect_to_monary_and_print_aggregation,</a:t>
            </a:r>
          </a:p>
          <a:p>
            <a:pPr lvl="0"/>
            <a:r>
              <a:rPr sz="2000">
                <a:solidFill>
                  <a:srgbClr val="F8F8F2"/>
                </a:solidFill>
                <a:latin typeface="Menlo Regular"/>
                <a:ea typeface="Menlo Regular"/>
                <a:cs typeface="Menlo Regular"/>
                <a:sym typeface="Menlo Regular"/>
              </a:rPr>
              <a:t>    dag</a:t>
            </a:r>
            <a:r>
              <a:rPr sz="2000">
                <a:solidFill>
                  <a:srgbClr val="F92672"/>
                </a:solidFill>
                <a:latin typeface="Menlo Regular"/>
                <a:ea typeface="Menlo Regular"/>
                <a:cs typeface="Menlo Regular"/>
                <a:sym typeface="Menlo Regular"/>
              </a:rPr>
              <a:t>=</a:t>
            </a:r>
            <a:r>
              <a:rPr sz="2000">
                <a:solidFill>
                  <a:srgbClr val="F8F8F2"/>
                </a:solidFill>
                <a:latin typeface="Menlo Regular"/>
                <a:ea typeface="Menlo Regular"/>
                <a:cs typeface="Menlo Regular"/>
                <a:sym typeface="Menlo Regular"/>
              </a:rPr>
              <a:t>dag)</a:t>
            </a:r>
          </a:p>
        </p:txBody>
      </p:sp>
      <p:grpSp>
        <p:nvGrpSpPr>
          <p:cNvPr id="195" name="Group 195"/>
          <p:cNvGrpSpPr/>
          <p:nvPr/>
        </p:nvGrpSpPr>
        <p:grpSpPr>
          <a:xfrm>
            <a:off x="479211" y="1072875"/>
            <a:ext cx="11435153" cy="3118126"/>
            <a:chOff x="0" y="0"/>
            <a:chExt cx="11435152" cy="3118125"/>
          </a:xfrm>
        </p:grpSpPr>
        <p:sp>
          <p:nvSpPr>
            <p:cNvPr id="193" name="Shape 193"/>
            <p:cNvSpPr/>
            <p:nvPr/>
          </p:nvSpPr>
          <p:spPr>
            <a:xfrm>
              <a:off x="0" y="676326"/>
              <a:ext cx="11097841" cy="2441800"/>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194" name="Shape 194"/>
            <p:cNvSpPr/>
            <p:nvPr/>
          </p:nvSpPr>
          <p:spPr>
            <a:xfrm>
              <a:off x="9312456" y="0"/>
              <a:ext cx="2122697"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AGGREGATION</a:t>
              </a:r>
            </a:p>
          </p:txBody>
        </p:sp>
      </p:grpSp>
      <p:grpSp>
        <p:nvGrpSpPr>
          <p:cNvPr id="198" name="Group 198"/>
          <p:cNvGrpSpPr/>
          <p:nvPr/>
        </p:nvGrpSpPr>
        <p:grpSpPr>
          <a:xfrm>
            <a:off x="479211" y="4507210"/>
            <a:ext cx="11277725" cy="2165483"/>
            <a:chOff x="0" y="0"/>
            <a:chExt cx="11277723" cy="2165481"/>
          </a:xfrm>
        </p:grpSpPr>
        <p:sp>
          <p:nvSpPr>
            <p:cNvPr id="196" name="Shape 196"/>
            <p:cNvSpPr/>
            <p:nvPr/>
          </p:nvSpPr>
          <p:spPr>
            <a:xfrm>
              <a:off x="0" y="461665"/>
              <a:ext cx="9522039" cy="1703817"/>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197" name="Shape 197"/>
            <p:cNvSpPr/>
            <p:nvPr/>
          </p:nvSpPr>
          <p:spPr>
            <a:xfrm>
              <a:off x="9522038" y="0"/>
              <a:ext cx="1755686"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DAG SETUP</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8"/>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19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4" nodeType="clickEffect">
                                  <p:stCondLst>
                                    <p:cond delay="0"/>
                                  </p:stCondLst>
                                  <p:iterate>
                                    <p:tmAbs val="0"/>
                                  </p:iterate>
                                  <p:childTnLst>
                                    <p:set>
                                      <p:cBhvr>
                                        <p:cTn id="17" fill="hold">
                                          <p:stCondLst>
                                            <p:cond delay="0"/>
                                          </p:stCondLst>
                                        </p:cTn>
                                        <p:tgtEl>
                                          <p:spTgt spid="1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1" animBg="1" advAuto="0"/>
      <p:bldP spid="195" grpId="3" animBg="1" advAuto="0"/>
      <p:bldP spid="198" grpId="2" animBg="1" advAuto="0"/>
      <p:bldP spid="198" grpId="4"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example_monary_operator.py</a:t>
            </a:r>
          </a:p>
        </p:txBody>
      </p:sp>
      <p:sp>
        <p:nvSpPr>
          <p:cNvPr id="201" name="Shape 201"/>
          <p:cNvSpPr/>
          <p:nvPr/>
        </p:nvSpPr>
        <p:spPr>
          <a:xfrm>
            <a:off x="655054" y="1738926"/>
            <a:ext cx="10755408"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400">
                <a:solidFill>
                  <a:srgbClr val="66D9EF"/>
                </a:solidFill>
                <a:latin typeface="Menlo Regular"/>
                <a:ea typeface="Menlo Regular"/>
                <a:cs typeface="Menlo Regular"/>
                <a:sym typeface="Menlo Regular"/>
              </a:rPr>
              <a:t>for</a:t>
            </a:r>
            <a:r>
              <a:rPr sz="2400">
                <a:solidFill>
                  <a:srgbClr val="F8F8F2"/>
                </a:solidFill>
                <a:latin typeface="Menlo Regular"/>
                <a:ea typeface="Menlo Regular"/>
                <a:cs typeface="Menlo Regular"/>
                <a:sym typeface="Menlo Regular"/>
              </a:rPr>
              <a:t> i </a:t>
            </a:r>
            <a:r>
              <a:rPr sz="2400">
                <a:solidFill>
                  <a:srgbClr val="F92672"/>
                </a:solidFill>
                <a:latin typeface="Menlo Regular"/>
                <a:ea typeface="Menlo Regular"/>
                <a:cs typeface="Menlo Regular"/>
                <a:sym typeface="Menlo Regular"/>
              </a:rPr>
              <a:t>in</a:t>
            </a:r>
            <a:r>
              <a:rPr sz="2400">
                <a:solidFill>
                  <a:srgbClr val="F8F8F2"/>
                </a:solidFill>
                <a:latin typeface="Menlo Regular"/>
                <a:ea typeface="Menlo Regular"/>
                <a:cs typeface="Menlo Regular"/>
                <a:sym typeface="Menlo Regular"/>
              </a:rPr>
              <a:t> range(</a:t>
            </a:r>
            <a:r>
              <a:rPr sz="2400">
                <a:solidFill>
                  <a:srgbClr val="AE81FF"/>
                </a:solidFill>
                <a:latin typeface="Menlo Regular"/>
                <a:ea typeface="Menlo Regular"/>
                <a:cs typeface="Menlo Regular"/>
                <a:sym typeface="Menlo Regular"/>
              </a:rPr>
              <a:t>10</a:t>
            </a:r>
            <a:r>
              <a:rPr sz="2400">
                <a:solidFill>
                  <a:srgbClr val="F8F8F2"/>
                </a:solidFill>
                <a:latin typeface="Menlo Regular"/>
                <a:ea typeface="Menlo Regular"/>
                <a:cs typeface="Menlo Regular"/>
                <a:sym typeface="Menlo Regular"/>
              </a:rPr>
              <a:t>):</a:t>
            </a:r>
          </a:p>
          <a:p>
            <a:pPr lvl="0"/>
            <a:r>
              <a:rPr sz="2400">
                <a:solidFill>
                  <a:srgbClr val="F8F8F2"/>
                </a:solidFill>
                <a:latin typeface="Menlo Regular"/>
                <a:ea typeface="Menlo Regular"/>
                <a:cs typeface="Menlo Regular"/>
                <a:sym typeface="Menlo Regular"/>
              </a:rPr>
              <a:t>    </a:t>
            </a:r>
            <a:r>
              <a:rPr sz="2400">
                <a:solidFill>
                  <a:srgbClr val="E6DB74"/>
                </a:solidFill>
                <a:latin typeface="Menlo Regular"/>
                <a:ea typeface="Menlo Regular"/>
                <a:cs typeface="Menlo Regular"/>
                <a:sym typeface="Menlo Regular"/>
              </a:rPr>
              <a:t>'''</a:t>
            </a:r>
          </a:p>
          <a:p>
            <a:pPr lvl="0"/>
            <a:r>
              <a:rPr sz="2400">
                <a:solidFill>
                  <a:srgbClr val="E6DB74"/>
                </a:solidFill>
                <a:latin typeface="Menlo Regular"/>
                <a:ea typeface="Menlo Regular"/>
                <a:cs typeface="Menlo Regular"/>
                <a:sym typeface="Menlo Regular"/>
              </a:rPr>
              <a:t>    Generating 10 sleeping tasks, sleeping from 0 to 9 seconds</a:t>
            </a:r>
          </a:p>
          <a:p>
            <a:pPr lvl="0"/>
            <a:r>
              <a:rPr sz="2400">
                <a:solidFill>
                  <a:srgbClr val="E6DB74"/>
                </a:solidFill>
                <a:latin typeface="Menlo Regular"/>
                <a:ea typeface="Menlo Regular"/>
                <a:cs typeface="Menlo Regular"/>
                <a:sym typeface="Menlo Regular"/>
              </a:rPr>
              <a:t>    respectively</a:t>
            </a:r>
          </a:p>
          <a:p>
            <a:pPr lvl="0"/>
            <a:r>
              <a:rPr sz="2400">
                <a:solidFill>
                  <a:srgbClr val="E6DB74"/>
                </a:solidFill>
                <a:latin typeface="Menlo Regular"/>
                <a:ea typeface="Menlo Regular"/>
                <a:cs typeface="Menlo Regular"/>
                <a:sym typeface="Menlo Regular"/>
              </a:rPr>
              <a:t>    '''</a:t>
            </a:r>
            <a:endParaRPr sz="2400">
              <a:solidFill>
                <a:srgbClr val="F8F8F2"/>
              </a:solidFill>
              <a:latin typeface="Menlo Regular"/>
              <a:ea typeface="Menlo Regular"/>
              <a:cs typeface="Menlo Regular"/>
              <a:sym typeface="Menlo Regular"/>
            </a:endParaRPr>
          </a:p>
          <a:p>
            <a:pPr lvl="0"/>
            <a:r>
              <a:rPr sz="2400">
                <a:solidFill>
                  <a:srgbClr val="F8F8F2"/>
                </a:solidFill>
                <a:latin typeface="Menlo Regular"/>
                <a:ea typeface="Menlo Regular"/>
                <a:cs typeface="Menlo Regular"/>
                <a:sym typeface="Menlo Regular"/>
              </a:rPr>
              <a:t>    task </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 PythonOperator(</a:t>
            </a:r>
          </a:p>
          <a:p>
            <a:pPr lvl="0"/>
            <a:r>
              <a:rPr sz="2400">
                <a:solidFill>
                  <a:srgbClr val="F8F8F2"/>
                </a:solidFill>
                <a:latin typeface="Menlo Regular"/>
                <a:ea typeface="Menlo Regular"/>
                <a:cs typeface="Menlo Regular"/>
                <a:sym typeface="Menlo Regular"/>
              </a:rPr>
              <a:t>        task_id</a:t>
            </a:r>
            <a:r>
              <a:rPr sz="2400">
                <a:solidFill>
                  <a:srgbClr val="F92672"/>
                </a:solidFill>
                <a:latin typeface="Menlo Regular"/>
                <a:ea typeface="Menlo Regular"/>
                <a:cs typeface="Menlo Regular"/>
                <a:sym typeface="Menlo Regular"/>
              </a:rPr>
              <a:t>=</a:t>
            </a:r>
            <a:r>
              <a:rPr sz="2400">
                <a:solidFill>
                  <a:srgbClr val="E6DB74"/>
                </a:solidFill>
                <a:latin typeface="Menlo Regular"/>
                <a:ea typeface="Menlo Regular"/>
                <a:cs typeface="Menlo Regular"/>
                <a:sym typeface="Menlo Regular"/>
              </a:rPr>
              <a:t>'sleep_for_'</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str(i),</a:t>
            </a:r>
          </a:p>
          <a:p>
            <a:pPr lvl="0"/>
            <a:r>
              <a:rPr sz="2400">
                <a:solidFill>
                  <a:srgbClr val="F8F8F2"/>
                </a:solidFill>
                <a:latin typeface="Menlo Regular"/>
                <a:ea typeface="Menlo Regular"/>
                <a:cs typeface="Menlo Regular"/>
                <a:sym typeface="Menlo Regular"/>
              </a:rPr>
              <a:t>        python_callable</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my_sleeping_function,</a:t>
            </a:r>
          </a:p>
          <a:p>
            <a:pPr lvl="0"/>
            <a:r>
              <a:rPr sz="2400">
                <a:solidFill>
                  <a:srgbClr val="F8F8F2"/>
                </a:solidFill>
                <a:latin typeface="Menlo Regular"/>
                <a:ea typeface="Menlo Regular"/>
                <a:cs typeface="Menlo Regular"/>
                <a:sym typeface="Menlo Regular"/>
              </a:rPr>
              <a:t>        op_kwargs</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a:t>
            </a:r>
            <a:r>
              <a:rPr sz="2400">
                <a:solidFill>
                  <a:srgbClr val="E6DB74"/>
                </a:solidFill>
                <a:latin typeface="Menlo Regular"/>
                <a:ea typeface="Menlo Regular"/>
                <a:cs typeface="Menlo Regular"/>
                <a:sym typeface="Menlo Regular"/>
              </a:rPr>
              <a:t>'random_base'</a:t>
            </a:r>
            <a:r>
              <a:rPr sz="2400">
                <a:solidFill>
                  <a:srgbClr val="F8F8F2"/>
                </a:solidFill>
                <a:latin typeface="Menlo Regular"/>
                <a:ea typeface="Menlo Regular"/>
                <a:cs typeface="Menlo Regular"/>
                <a:sym typeface="Menlo Regular"/>
              </a:rPr>
              <a:t>: i},</a:t>
            </a:r>
          </a:p>
          <a:p>
            <a:pPr lvl="0"/>
            <a:r>
              <a:rPr sz="2400">
                <a:solidFill>
                  <a:srgbClr val="F8F8F2"/>
                </a:solidFill>
                <a:latin typeface="Menlo Regular"/>
                <a:ea typeface="Menlo Regular"/>
                <a:cs typeface="Menlo Regular"/>
                <a:sym typeface="Menlo Regular"/>
              </a:rPr>
              <a:t>        dag</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dag)</a:t>
            </a:r>
          </a:p>
          <a:p>
            <a:pPr lvl="0"/>
            <a:r>
              <a:rPr sz="2400">
                <a:solidFill>
                  <a:srgbClr val="F8F8F2"/>
                </a:solidFill>
                <a:latin typeface="Menlo Regular"/>
                <a:ea typeface="Menlo Regular"/>
                <a:cs typeface="Menlo Regular"/>
                <a:sym typeface="Menlo Regular"/>
              </a:rPr>
              <a:t>    task</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set_upstream(run_this)</a:t>
            </a:r>
          </a:p>
        </p:txBody>
      </p:sp>
      <p:grpSp>
        <p:nvGrpSpPr>
          <p:cNvPr id="204" name="Group 204"/>
          <p:cNvGrpSpPr/>
          <p:nvPr/>
        </p:nvGrpSpPr>
        <p:grpSpPr>
          <a:xfrm>
            <a:off x="320461" y="1298413"/>
            <a:ext cx="11097842" cy="2543338"/>
            <a:chOff x="0" y="0"/>
            <a:chExt cx="11097840" cy="2543336"/>
          </a:xfrm>
        </p:grpSpPr>
        <p:sp>
          <p:nvSpPr>
            <p:cNvPr id="202" name="Shape 202"/>
            <p:cNvSpPr/>
            <p:nvPr/>
          </p:nvSpPr>
          <p:spPr>
            <a:xfrm>
              <a:off x="-1" y="440511"/>
              <a:ext cx="11097842" cy="2102826"/>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203" name="Shape 203"/>
            <p:cNvSpPr/>
            <p:nvPr/>
          </p:nvSpPr>
          <p:spPr>
            <a:xfrm>
              <a:off x="10053328" y="-1"/>
              <a:ext cx="838162"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LOOP</a:t>
              </a:r>
            </a:p>
          </p:txBody>
        </p:sp>
      </p:grpSp>
      <p:grpSp>
        <p:nvGrpSpPr>
          <p:cNvPr id="207" name="Group 207"/>
          <p:cNvGrpSpPr/>
          <p:nvPr/>
        </p:nvGrpSpPr>
        <p:grpSpPr>
          <a:xfrm>
            <a:off x="813803" y="3952875"/>
            <a:ext cx="10389188" cy="2441800"/>
            <a:chOff x="0" y="0"/>
            <a:chExt cx="10389187" cy="2441799"/>
          </a:xfrm>
        </p:grpSpPr>
        <p:sp>
          <p:nvSpPr>
            <p:cNvPr id="205" name="Shape 205"/>
            <p:cNvSpPr/>
            <p:nvPr/>
          </p:nvSpPr>
          <p:spPr>
            <a:xfrm>
              <a:off x="0" y="0"/>
              <a:ext cx="8552447" cy="2441800"/>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206" name="Shape 206"/>
            <p:cNvSpPr/>
            <p:nvPr/>
          </p:nvSpPr>
          <p:spPr>
            <a:xfrm>
              <a:off x="8633501" y="898250"/>
              <a:ext cx="1755687"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DAG SETUP</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7"/>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20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4" nodeType="clickEffect">
                                  <p:stCondLst>
                                    <p:cond delay="0"/>
                                  </p:stCondLst>
                                  <p:iterate>
                                    <p:tmAbs val="0"/>
                                  </p:iterate>
                                  <p:childTnLst>
                                    <p:set>
                                      <p:cBhvr>
                                        <p:cTn id="17" fill="hold">
                                          <p:stCondLst>
                                            <p:cond delay="0"/>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1" animBg="1" advAuto="0"/>
      <p:bldP spid="204" grpId="3" animBg="1" advAuto="0"/>
      <p:bldP spid="207" grpId="2" animBg="1" advAuto="0"/>
      <p:bldP spid="207"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example_monary_operator.py</a:t>
            </a:r>
          </a:p>
        </p:txBody>
      </p:sp>
      <p:sp>
        <p:nvSpPr>
          <p:cNvPr id="210" name="Shape 210"/>
          <p:cNvSpPr/>
          <p:nvPr/>
        </p:nvSpPr>
        <p:spPr>
          <a:xfrm>
            <a:off x="361976" y="1072878"/>
            <a:ext cx="11536948" cy="76040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1400">
                <a:solidFill>
                  <a:srgbClr val="FFFFFF"/>
                </a:solidFill>
              </a:rPr>
              <a:t>$ </a:t>
            </a:r>
            <a:r>
              <a:rPr sz="1400" baseline="30000">
                <a:solidFill>
                  <a:srgbClr val="FFFFFF"/>
                </a:solidFill>
              </a:rPr>
              <a:t>airflow backfill example_monary_operator -s 2015-01-01 -e 2015-01-02</a:t>
            </a:r>
          </a:p>
          <a:p>
            <a:pPr lvl="0"/>
            <a:r>
              <a:rPr sz="1400" baseline="30000">
                <a:solidFill>
                  <a:srgbClr val="FFFFFF"/>
                </a:solidFill>
              </a:rPr>
              <a:t>2015-10-08 15:08:09,532 INFO - Filling up the DagBag from /Users/braz/airflow/dags</a:t>
            </a:r>
          </a:p>
          <a:p>
            <a:pPr lvl="0"/>
            <a:r>
              <a:rPr sz="1400" baseline="30000">
                <a:solidFill>
                  <a:srgbClr val="FFFFFF"/>
                </a:solidFill>
              </a:rPr>
              <a:t>2015-10-08 15:08:09,532 INFO - Importing /usr/local/lib/python2.7/site-packages/airflow/example_dags/example_bash_operator.py</a:t>
            </a:r>
          </a:p>
          <a:p>
            <a:pPr lvl="0"/>
            <a:r>
              <a:rPr sz="1400" baseline="30000">
                <a:solidFill>
                  <a:srgbClr val="FFFFFF"/>
                </a:solidFill>
              </a:rPr>
              <a:t>2015-10-08 15:08:09,533 INFO - Loaded DAG &lt;DAG: example_bash_operator&gt;</a:t>
            </a:r>
          </a:p>
          <a:p>
            <a:pPr lvl="0"/>
            <a:r>
              <a:rPr sz="1400" baseline="30000">
                <a:solidFill>
                  <a:srgbClr val="FFFFFF"/>
                </a:solidFill>
              </a:rPr>
              <a:t>2015-10-08 15:08:09,533 INFO - Importing /usr/local/lib/python2.7/site-packages/airflow/example_dags/example_branch_operator.py</a:t>
            </a:r>
          </a:p>
          <a:p>
            <a:pPr lvl="0"/>
            <a:r>
              <a:rPr sz="1400" baseline="30000">
                <a:solidFill>
                  <a:srgbClr val="FFFFFF"/>
                </a:solidFill>
              </a:rPr>
              <a:t>2015-10-08 15:08:09,534 INFO - Loaded DAG &lt;DAG: example_branch_operator&gt;</a:t>
            </a:r>
          </a:p>
          <a:p>
            <a:pPr lvl="0"/>
            <a:r>
              <a:rPr sz="1400" baseline="30000">
                <a:solidFill>
                  <a:srgbClr val="FFFFFF"/>
                </a:solidFill>
              </a:rPr>
              <a:t>2015-10-08 15:08:09,534 INFO - Importing /usr/local/lib/python2.7/site-packages/airflow/example_dags/example_http_operator.py</a:t>
            </a:r>
          </a:p>
          <a:p>
            <a:pPr lvl="0"/>
            <a:r>
              <a:rPr sz="1400" baseline="30000">
                <a:solidFill>
                  <a:srgbClr val="FFFFFF"/>
                </a:solidFill>
              </a:rPr>
              <a:t>2015-10-08 15:08:09,535 INFO - Loaded DAG &lt;DAG: example_http_operator&gt;</a:t>
            </a:r>
          </a:p>
          <a:p>
            <a:pPr lvl="0"/>
            <a:r>
              <a:rPr sz="1400" baseline="30000">
                <a:solidFill>
                  <a:srgbClr val="FFFFFF"/>
                </a:solidFill>
              </a:rPr>
              <a:t>2015-10-08 15:08:09,535 INFO - Importing /usr/local/lib/python2.7/site-packages/airflow/example_dags/example_monary_operator.py</a:t>
            </a:r>
          </a:p>
          <a:p>
            <a:pPr lvl="0"/>
            <a:r>
              <a:rPr sz="1400" baseline="30000">
                <a:solidFill>
                  <a:srgbClr val="FFFFFF"/>
                </a:solidFill>
              </a:rPr>
              <a:t>2015-10-08 15:08:09,719 INFO - Loaded DAG &lt;DAG: example_monary_operator&gt;</a:t>
            </a:r>
          </a:p>
          <a:p>
            <a:pPr lvl="0"/>
            <a:r>
              <a:rPr sz="1400" baseline="30000">
                <a:solidFill>
                  <a:srgbClr val="FFFFFF"/>
                </a:solidFill>
              </a:rPr>
              <a:t>2015-10-08 15:08:09,719 INFO - Importing /usr/local/lib/python2.7/site-packages/airflow/example_dags/example_pymongo_operator.py</a:t>
            </a:r>
          </a:p>
          <a:p>
            <a:pPr lvl="0"/>
            <a:r>
              <a:rPr sz="1400" baseline="30000">
                <a:solidFill>
                  <a:srgbClr val="FFFFFF"/>
                </a:solidFill>
              </a:rPr>
              <a:t>2015-10-08 15:08:09,738 INFO - Loaded DAG &lt;DAG: example_pymongo_operator&gt;</a:t>
            </a:r>
          </a:p>
          <a:p>
            <a:pPr lvl="0"/>
            <a:r>
              <a:rPr sz="1400" baseline="30000">
                <a:solidFill>
                  <a:srgbClr val="FFFFFF"/>
                </a:solidFill>
              </a:rPr>
              <a:t>2015-10-08 15:08:09,738 INFO - Importing /usr/local/lib/python2.7/site-packages/airflow/example_dags/example_python_operator.py</a:t>
            </a:r>
          </a:p>
          <a:p>
            <a:pPr lvl="0"/>
            <a:r>
              <a:rPr sz="1400" baseline="30000">
                <a:solidFill>
                  <a:srgbClr val="FFFFFF"/>
                </a:solidFill>
              </a:rPr>
              <a:t>2015-10-08 15:08:09,739 INFO - Loaded DAG &lt;DAG: example_python_operator&gt;</a:t>
            </a:r>
          </a:p>
          <a:p>
            <a:pPr lvl="0"/>
            <a:r>
              <a:rPr sz="1400" baseline="30000">
                <a:solidFill>
                  <a:srgbClr val="FFFFFF"/>
                </a:solidFill>
              </a:rPr>
              <a:t>2015-10-08 15:08:09,739 INFO - Importing /usr/local/lib/python2.7/site-packages/airflow/example_dags/example_xcom.py</a:t>
            </a:r>
          </a:p>
          <a:p>
            <a:pPr lvl="0"/>
            <a:r>
              <a:rPr sz="1400" baseline="30000">
                <a:solidFill>
                  <a:srgbClr val="FFFFFF"/>
                </a:solidFill>
              </a:rPr>
              <a:t>2015-10-08 15:08:09,739 INFO - Loaded DAG &lt;DAG: example_xcom&gt;</a:t>
            </a:r>
          </a:p>
          <a:p>
            <a:pPr lvl="0"/>
            <a:r>
              <a:rPr sz="1400" baseline="30000">
                <a:solidFill>
                  <a:srgbClr val="FFFFFF"/>
                </a:solidFill>
              </a:rPr>
              <a:t>2015-10-08 15:08:09,739 INFO - Importing /usr/local/lib/python2.7/site-packages/airflow/example_dags/tutorial.py</a:t>
            </a:r>
          </a:p>
          <a:p>
            <a:pPr lvl="0"/>
            <a:r>
              <a:rPr sz="1400" baseline="30000">
                <a:solidFill>
                  <a:srgbClr val="FFFFFF"/>
                </a:solidFill>
              </a:rPr>
              <a:t>2015-10-08 15:08:09,740 INFO - Loaded DAG &lt;DAG: tutorial&gt;</a:t>
            </a:r>
          </a:p>
          <a:p>
            <a:pPr lvl="0"/>
            <a:r>
              <a:rPr sz="1400" baseline="30000">
                <a:solidFill>
                  <a:srgbClr val="FFFFFF"/>
                </a:solidFill>
              </a:rPr>
              <a:t>2015-10-08 15:08:09,819 INFO - Adding to queue: airflow run example_monary_operator connect_to_monary_and_print_aggregation 2015-01-02T00:00:00   --local     -sd DAGS_FOLDER/example_dags/example_monary_operator.py -s 2015-01-01T00:00:00</a:t>
            </a:r>
          </a:p>
          <a:p>
            <a:pPr lvl="0"/>
            <a:r>
              <a:rPr sz="1400" baseline="30000">
                <a:solidFill>
                  <a:srgbClr val="FFFFFF"/>
                </a:solidFill>
              </a:rPr>
              <a:t>2015-10-08 15:08:09,865 INFO - Adding to queue: airflow run example_monary_operator connect_to_monary_and_print_aggregation 2015-01-01T00:00:00   --local     -sd DAGS_FOLDER/example_dags/example_monary_operator.py -s 2015-01-01T00:00:00</a:t>
            </a:r>
          </a:p>
          <a:p>
            <a:pPr lvl="0"/>
            <a:r>
              <a:rPr sz="1400" baseline="30000">
                <a:solidFill>
                  <a:srgbClr val="FFFFFF"/>
                </a:solidFill>
              </a:rPr>
              <a:t>2015-10-08 15:08:14,765 INFO - [backfill progress] waiting: 22 | succeeded: 0 | kicked_off: 2 | failed: 0 | skipped: 0</a:t>
            </a:r>
          </a:p>
          <a:p>
            <a:pPr lvl="0"/>
            <a:r>
              <a:rPr sz="1400" baseline="30000">
                <a:solidFill>
                  <a:srgbClr val="FFFFFF"/>
                </a:solidFill>
              </a:rPr>
              <a:t>2015-10-08 15:08:19,765 INFO - commandairflow run example_monary_operator connect_to_monary_and_print_aggregation 2015-01-02T00:00:00   --local     -sd DAGS_FOLDER/example_dags/example_monary_operator.py -s 2015-01-01T00:00:00</a:t>
            </a:r>
          </a:p>
          <a:p>
            <a:pPr lvl="0"/>
            <a:r>
              <a:rPr sz="1400" baseline="30000">
                <a:solidFill>
                  <a:srgbClr val="FFFFFF"/>
                </a:solidFill>
              </a:rPr>
              <a:t>Logging into: /Users/braz/airflow/logs/example_monary_operator/connect_to_monary_and_print_aggregation/2015-01-02T00:00:00</a:t>
            </a:r>
          </a:p>
          <a:p>
            <a:pPr lvl="0"/>
            <a:r>
              <a:rPr sz="1400" baseline="30000">
                <a:solidFill>
                  <a:srgbClr val="FFFFFF"/>
                </a:solidFill>
              </a:rPr>
              <a:t>[u'WA: 4866692', u'HI: 1108229', u'CA: 29754890', u'OR: 2842321', u'NM: 1515069', u'UT: 1722850', u'OK: 3145585', u'LA: 4217595', u'NE: 1578139', u'TX: 16984601', u'MO: 5110648', u'MT: 798948', u'ND: 638272', u'AK: 544698', u'SD: 695397', u'DC: 606900', u'MN: 4372982', u'ID: 1006749', u'KY: 3675484', u'WI: 4891769', u'TN: 4876457', u'AZ: 3665228', u'CO: 3293755', u'KS: 2475285', u'MS: 2573216', u'FL: 12686644', u'IA: 2776420', u'NC: 6628637', u'VA: 6181479', u'IN: 5544136', u'ME: 1226648', u'WV: 1793146', u'MD: 4781379', u'GA: 6478216', u'NH: 1109252', u'NV: 1201833', u'DE: 666168', u'AL: 4040587', u'CT: 3287116', u'SC: 3486703', u'RI: 1003218', u'PA: 11881643', u'VT: 562758', u'MA: 6016425', u'WY: 453528', u'MI: 9295297', u'OH: 10846517', u'AR: 2350725', u'IL: 11427576', u'NJ: 7730188', u'NY: 17990402']</a:t>
            </a:r>
          </a:p>
          <a:p>
            <a:pPr lvl="0"/>
            <a:r>
              <a:rPr sz="1400" baseline="30000">
                <a:solidFill>
                  <a:srgbClr val="FFFFFF"/>
                </a:solidFill>
              </a:rPr>
              <a:t>2015-10-08 15:08:26,097 INFO - commandairflow run example_monary_operator connect_to_monary_and_print_aggregation 2015-01-01T00:00:00   --local     -sd DAGS_FOLDER/example_dags/example_monary_operator.py -s 2015-01-01T00:00:00</a:t>
            </a:r>
          </a:p>
          <a:p>
            <a:pPr lvl="0"/>
            <a:r>
              <a:rPr sz="1400" baseline="30000">
                <a:solidFill>
                  <a:srgbClr val="FFFFFF"/>
                </a:solidFill>
              </a:rPr>
              <a:t>Logging into: /Users/braz/airflow/logs/example_monary_operator/connect_to_monary_and_print_aggregation/2015-01-01T00:00:00</a:t>
            </a:r>
          </a:p>
          <a:p>
            <a:pPr lvl="0"/>
            <a:r>
              <a:rPr sz="1400" baseline="30000">
                <a:solidFill>
                  <a:srgbClr val="FFFFFF"/>
                </a:solidFill>
              </a:rPr>
              <a:t>[u'WA: 4866692', u'HI: 1108229', u'CA: 29754890', u'OR: 2842321', u'NM: 1515069', u'UT: 1722850', u'OK: 3145585', u'LA: 4217595', u'NE: 1578139', u'TX: 16984601', u'MO: 5110648', u'MT: 798948', u'ND: 638272', u'AK: 544698', u'SD: 695397', u'DC: 606900', u'MN: 4372982', u'ID: 1006749', u'KY: 3675484', u'WI: 4891769', u'TN: 4876457', u'AZ: 3665228', u'CO: 3293755', u'KS: 2475285', u'MS: 2573216', u'FL: 12686644', u'IA: 2776420', u'NC: 6628637', u'VA: 6181479', u'IN: 5544136', u'ME: 1226648', u'WV: 1793146', u'MD: 4781379', u'GA: 6478216', u'NH: 1109252', u'NV: 1201833', u'DE: 666168', u'AL: 4040587', u'CT: 3287116', u'SC: 3486703', u'RI: 1003218', u'PA: 11881643', u'VT: 562758', u'MA: 6016425', u'WY: 453528', u'MI: 9295297', u'OH: 10846517', u'AR: 2350725', u'IL: 11427576', u'NJ: 7730188', u'NY: 17990402']</a:t>
            </a:r>
          </a:p>
        </p:txBody>
      </p:sp>
      <p:sp>
        <p:nvSpPr>
          <p:cNvPr id="211" name="Shape 211"/>
          <p:cNvSpPr/>
          <p:nvPr/>
        </p:nvSpPr>
        <p:spPr>
          <a:xfrm>
            <a:off x="186135" y="3634156"/>
            <a:ext cx="11712789" cy="2838989"/>
          </a:xfrm>
          <a:prstGeom prst="roundRect">
            <a:avLst>
              <a:gd name="adj" fmla="val 16667"/>
            </a:avLst>
          </a:prstGeom>
          <a:ln w="38100">
            <a:solidFill>
              <a:srgbClr val="5D9531"/>
            </a:solidFill>
          </a:ln>
          <a:effectLst>
            <a:outerShdw blurRad="38100" dist="20000" dir="5400000" rotWithShape="0">
              <a:srgbClr val="000000">
                <a:alpha val="38000"/>
              </a:srgbClr>
            </a:outerShdw>
          </a:effectLst>
        </p:spPr>
        <p:txBody>
          <a:bodyPr lIns="0" tIns="0" rIns="0" bIns="0" anchor="ctr"/>
          <a:lstStyle/>
          <a:p>
            <a:pPr lvl="0" algn="ctr">
              <a:defRPr>
                <a:solidFill>
                  <a:srgbClr val="FFFFFF"/>
                </a:solidFill>
              </a:defRPr>
            </a:pPr>
            <a:endParaRPr/>
          </a:p>
        </p:txBody>
      </p:sp>
    </p:spTree>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Building your pipeline</a:t>
            </a:r>
          </a:p>
        </p:txBody>
      </p:sp>
      <p:pic>
        <p:nvPicPr>
          <p:cNvPr id="214" name="image25.png"/>
          <p:cNvPicPr/>
          <p:nvPr/>
        </p:nvPicPr>
        <p:blipFill>
          <a:blip r:embed="rId2">
            <a:extLst/>
          </a:blip>
          <a:stretch>
            <a:fillRect/>
          </a:stretch>
        </p:blipFill>
        <p:spPr>
          <a:xfrm>
            <a:off x="228600" y="1111951"/>
            <a:ext cx="11734800" cy="3276601"/>
          </a:xfrm>
          <a:prstGeom prst="rect">
            <a:avLst/>
          </a:prstGeom>
          <a:ln w="12700">
            <a:miter lim="400000"/>
          </a:ln>
        </p:spPr>
      </p:pic>
      <p:sp>
        <p:nvSpPr>
          <p:cNvPr id="215" name="Shape 215"/>
          <p:cNvSpPr/>
          <p:nvPr/>
        </p:nvSpPr>
        <p:spPr>
          <a:xfrm>
            <a:off x="228599" y="4491065"/>
            <a:ext cx="11943864" cy="174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200">
                <a:solidFill>
                  <a:srgbClr val="FFFFFF"/>
                </a:solidFill>
                <a:latin typeface="Courier"/>
                <a:ea typeface="Courier"/>
                <a:cs typeface="Courier"/>
                <a:sym typeface="Courier"/>
              </a:rPr>
              <a:t> pipeline = [{</a:t>
            </a:r>
            <a:r>
              <a:rPr sz="2200">
                <a:solidFill>
                  <a:srgbClr val="D4343B"/>
                </a:solidFill>
                <a:latin typeface="Courier"/>
                <a:ea typeface="Courier"/>
                <a:cs typeface="Courier"/>
                <a:sym typeface="Courier"/>
              </a:rPr>
              <a:t>"$project"</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'page'</a:t>
            </a:r>
            <a:r>
              <a:rPr sz="2200">
                <a:solidFill>
                  <a:srgbClr val="FFFFFF"/>
                </a:solidFill>
                <a:latin typeface="Courier"/>
                <a:ea typeface="Courier"/>
                <a:cs typeface="Courier"/>
                <a:sym typeface="Courier"/>
              </a:rPr>
              <a:t>: </a:t>
            </a:r>
            <a:r>
              <a:rPr sz="2200">
                <a:solidFill>
                  <a:srgbClr val="D4343B"/>
                </a:solidFill>
                <a:latin typeface="Courier"/>
                <a:ea typeface="Courier"/>
                <a:cs typeface="Courier"/>
                <a:sym typeface="Courier"/>
              </a:rPr>
              <a:t>'$PAGE'</a:t>
            </a:r>
            <a:r>
              <a:rPr sz="2200">
                <a:solidFill>
                  <a:srgbClr val="FFFFFF"/>
                </a:solidFill>
                <a:latin typeface="Courier"/>
                <a:ea typeface="Courier"/>
                <a:cs typeface="Courier"/>
                <a:sym typeface="Courier"/>
              </a:rPr>
              <a:t>, </a:t>
            </a:r>
            <a:r>
              <a:rPr sz="2200">
                <a:solidFill>
                  <a:srgbClr val="D4343B"/>
                </a:solidFill>
                <a:latin typeface="Courier"/>
                <a:ea typeface="Courier"/>
                <a:cs typeface="Courier"/>
                <a:sym typeface="Courier"/>
              </a:rPr>
              <a:t>'time'</a:t>
            </a:r>
            <a:r>
              <a:rPr sz="2200">
                <a:solidFill>
                  <a:srgbClr val="FFFFFF"/>
                </a:solidFill>
                <a:latin typeface="Courier"/>
                <a:ea typeface="Courier"/>
                <a:cs typeface="Courier"/>
                <a:sym typeface="Courier"/>
              </a:rPr>
              <a:t>: { </a:t>
            </a:r>
            <a:r>
              <a:rPr sz="2200">
                <a:solidFill>
                  <a:srgbClr val="D4343B"/>
                </a:solidFill>
                <a:latin typeface="Courier"/>
                <a:ea typeface="Courier"/>
                <a:cs typeface="Courier"/>
                <a:sym typeface="Courier"/>
              </a:rPr>
              <a:t>'y'</a:t>
            </a:r>
            <a:r>
              <a:rPr sz="2200">
                <a:solidFill>
                  <a:srgbClr val="FFFFFF"/>
                </a:solidFill>
                <a:latin typeface="Courier"/>
                <a:ea typeface="Courier"/>
                <a:cs typeface="Courier"/>
                <a:sym typeface="Courier"/>
              </a:rPr>
              <a:t>: {</a:t>
            </a:r>
            <a:r>
              <a:rPr sz="2200">
                <a:solidFill>
                  <a:srgbClr val="D4343B"/>
                </a:solidFill>
                <a:latin typeface="Courier"/>
                <a:ea typeface="Courier"/>
                <a:cs typeface="Courier"/>
                <a:sym typeface="Courier"/>
              </a:rPr>
              <a:t>'$year'</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'$DATE'</a:t>
            </a:r>
            <a:r>
              <a:rPr sz="2200">
                <a:solidFill>
                  <a:srgbClr val="FFFFFF"/>
                </a:solidFill>
                <a:latin typeface="Courier"/>
                <a:ea typeface="Courier"/>
                <a:cs typeface="Courier"/>
                <a:sym typeface="Courier"/>
              </a:rPr>
              <a:t>} , </a:t>
            </a:r>
            <a:r>
              <a:rPr sz="2200">
                <a:solidFill>
                  <a:srgbClr val="D4343B"/>
                </a:solidFill>
                <a:latin typeface="Courier"/>
                <a:ea typeface="Courier"/>
                <a:cs typeface="Courier"/>
                <a:sym typeface="Courier"/>
              </a:rPr>
              <a:t>'m'</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'$month'</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'$DATE'</a:t>
            </a:r>
            <a:r>
              <a:rPr sz="2200">
                <a:solidFill>
                  <a:srgbClr val="FFFFFF"/>
                </a:solidFill>
                <a:latin typeface="Courier"/>
                <a:ea typeface="Courier"/>
                <a:cs typeface="Courier"/>
                <a:sym typeface="Courier"/>
              </a:rPr>
              <a:t>}, </a:t>
            </a:r>
            <a:r>
              <a:rPr sz="2200">
                <a:solidFill>
                  <a:srgbClr val="D4343B"/>
                </a:solidFill>
                <a:latin typeface="Courier"/>
                <a:ea typeface="Courier"/>
                <a:cs typeface="Courier"/>
                <a:sym typeface="Courier"/>
              </a:rPr>
              <a:t>'day'</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'$dayOfMonth'</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'$DATE'</a:t>
            </a:r>
            <a:r>
              <a:rPr sz="2200">
                <a:solidFill>
                  <a:srgbClr val="FFFFFF"/>
                </a:solidFill>
                <a:latin typeface="Courier"/>
                <a:ea typeface="Courier"/>
                <a:cs typeface="Courier"/>
                <a:sym typeface="Courier"/>
              </a:rPr>
              <a:t>}}}}, {</a:t>
            </a:r>
            <a:r>
              <a:rPr sz="2200">
                <a:solidFill>
                  <a:srgbClr val="D4343B"/>
                </a:solidFill>
                <a:latin typeface="Courier"/>
                <a:ea typeface="Courier"/>
                <a:cs typeface="Courier"/>
                <a:sym typeface="Courier"/>
              </a:rPr>
              <a:t>'$group'</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'_id'</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'p'</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'$page'</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'y'</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'$time.y'</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'm'</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'$time.m'</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'd'</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'$time.day'</a:t>
            </a:r>
            <a:r>
              <a:rPr sz="2200">
                <a:solidFill>
                  <a:srgbClr val="FFFFFF"/>
                </a:solidFill>
                <a:latin typeface="Courier"/>
                <a:ea typeface="Courier"/>
                <a:cs typeface="Courier"/>
                <a:sym typeface="Courier"/>
              </a:rPr>
              <a:t>}, </a:t>
            </a:r>
            <a:r>
              <a:rPr sz="2200">
                <a:solidFill>
                  <a:srgbClr val="D4343B"/>
                </a:solidFill>
                <a:latin typeface="Courier"/>
                <a:ea typeface="Courier"/>
                <a:cs typeface="Courier"/>
                <a:sym typeface="Courier"/>
              </a:rPr>
              <a:t>'daily'</a:t>
            </a:r>
            <a:r>
              <a:rPr sz="2200">
                <a:solidFill>
                  <a:srgbClr val="FFFFFF"/>
                </a:solidFill>
                <a:latin typeface="Courier"/>
                <a:ea typeface="Courier"/>
                <a:cs typeface="Courier"/>
                <a:sym typeface="Courier"/>
              </a:rPr>
              <a:t>:{</a:t>
            </a:r>
            <a:r>
              <a:rPr sz="2200">
                <a:solidFill>
                  <a:srgbClr val="D4343B"/>
                </a:solidFill>
                <a:latin typeface="Courier"/>
                <a:ea typeface="Courier"/>
                <a:cs typeface="Courier"/>
                <a:sym typeface="Courier"/>
              </a:rPr>
              <a:t>'$sum'</a:t>
            </a:r>
            <a:r>
              <a:rPr sz="2200">
                <a:solidFill>
                  <a:srgbClr val="FFFFFF"/>
                </a:solidFill>
                <a:latin typeface="Courier"/>
                <a:ea typeface="Courier"/>
                <a:cs typeface="Courier"/>
                <a:sym typeface="Courier"/>
              </a:rPr>
              <a:t>:1}}},{</a:t>
            </a:r>
            <a:r>
              <a:rPr sz="2200">
                <a:solidFill>
                  <a:srgbClr val="D4343B"/>
                </a:solidFill>
                <a:latin typeface="Courier"/>
                <a:ea typeface="Courier"/>
                <a:cs typeface="Courier"/>
                <a:sym typeface="Courier"/>
              </a:rPr>
              <a:t>'$out'</a:t>
            </a:r>
            <a:r>
              <a:rPr sz="2200">
                <a:solidFill>
                  <a:srgbClr val="FFFFFF"/>
                </a:solidFill>
                <a:latin typeface="Courier"/>
                <a:ea typeface="Courier"/>
                <a:cs typeface="Courier"/>
                <a:sym typeface="Courier"/>
              </a:rPr>
              <a:t>: tmp_created_collection_per_day_name}]</a:t>
            </a:r>
          </a:p>
        </p:txBody>
      </p:sp>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Building your pipeline</a:t>
            </a:r>
          </a:p>
        </p:txBody>
      </p:sp>
      <p:sp>
        <p:nvSpPr>
          <p:cNvPr id="218" name="Shape 218"/>
          <p:cNvSpPr/>
          <p:nvPr/>
        </p:nvSpPr>
        <p:spPr>
          <a:xfrm>
            <a:off x="571037" y="1444076"/>
            <a:ext cx="11006016" cy="471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sz="2400">
                <a:solidFill>
                  <a:srgbClr val="F8F8F2"/>
                </a:solidFill>
                <a:latin typeface="Menlo Regular"/>
                <a:ea typeface="Menlo Regular"/>
                <a:cs typeface="Menlo Regular"/>
                <a:sym typeface="Menlo Regular"/>
              </a:rPr>
              <a:t>mongoexport </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 test </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c page_per_day_hits_tmp </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type</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csv </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f</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_id,daily </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o page_per_day_hits_tmp</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csv</a:t>
            </a:r>
          </a:p>
          <a:p>
            <a:pPr lvl="0"/>
            <a:endParaRPr sz="2400">
              <a:solidFill>
                <a:srgbClr val="F8F8F2"/>
              </a:solidFill>
              <a:latin typeface="Menlo Regular"/>
              <a:ea typeface="Menlo Regular"/>
              <a:cs typeface="Menlo Regular"/>
              <a:sym typeface="Menlo Regular"/>
            </a:endParaRPr>
          </a:p>
          <a:p>
            <a:pPr lvl="0"/>
            <a:r>
              <a:rPr sz="2400">
                <a:solidFill>
                  <a:srgbClr val="F8F8F2"/>
                </a:solidFill>
                <a:latin typeface="Menlo Regular"/>
                <a:ea typeface="Menlo Regular"/>
                <a:cs typeface="Menlo Regular"/>
                <a:sym typeface="Menlo Regular"/>
              </a:rPr>
              <a:t>_id</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d,_id</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m,_id</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y,_id</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p,daily</a:t>
            </a:r>
          </a:p>
          <a:p>
            <a:pPr lvl="0"/>
            <a:r>
              <a:rPr sz="2400">
                <a:solidFill>
                  <a:srgbClr val="AE81FF"/>
                </a:solidFill>
                <a:latin typeface="Menlo Regular"/>
                <a:ea typeface="Menlo Regular"/>
                <a:cs typeface="Menlo Regular"/>
                <a:sym typeface="Menlo Regular"/>
              </a:rPr>
              <a:t>3</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2014</a:t>
            </a:r>
            <a:r>
              <a:rPr sz="2400">
                <a:solidFill>
                  <a:srgbClr val="F8F8F2"/>
                </a:solidFill>
                <a:latin typeface="Menlo Regular"/>
                <a:ea typeface="Menlo Regular"/>
                <a:cs typeface="Menlo Regular"/>
                <a:sym typeface="Menlo Regular"/>
              </a:rPr>
              <a:t>,cart</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do,</a:t>
            </a:r>
            <a:r>
              <a:rPr sz="2400">
                <a:solidFill>
                  <a:srgbClr val="AE81FF"/>
                </a:solidFill>
                <a:latin typeface="Menlo Regular"/>
                <a:ea typeface="Menlo Regular"/>
                <a:cs typeface="Menlo Regular"/>
                <a:sym typeface="Menlo Regular"/>
              </a:rPr>
              <a:t>115</a:t>
            </a:r>
            <a:endParaRPr sz="2400">
              <a:solidFill>
                <a:srgbClr val="F8F8F2"/>
              </a:solidFill>
              <a:latin typeface="Menlo Regular"/>
              <a:ea typeface="Menlo Regular"/>
              <a:cs typeface="Menlo Regular"/>
              <a:sym typeface="Menlo Regular"/>
            </a:endParaRPr>
          </a:p>
          <a:p>
            <a:pPr lvl="0"/>
            <a:r>
              <a:rPr sz="2400">
                <a:solidFill>
                  <a:srgbClr val="AE81FF"/>
                </a:solidFill>
                <a:latin typeface="Menlo Regular"/>
                <a:ea typeface="Menlo Regular"/>
                <a:cs typeface="Menlo Regular"/>
                <a:sym typeface="Menlo Regular"/>
              </a:rPr>
              <a:t>4</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2014</a:t>
            </a:r>
            <a:r>
              <a:rPr sz="2400">
                <a:solidFill>
                  <a:srgbClr val="F8F8F2"/>
                </a:solidFill>
                <a:latin typeface="Menlo Regular"/>
                <a:ea typeface="Menlo Regular"/>
                <a:cs typeface="Menlo Regular"/>
                <a:sym typeface="Menlo Regular"/>
              </a:rPr>
              <a:t>,cart</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do,</a:t>
            </a:r>
            <a:r>
              <a:rPr sz="2400">
                <a:solidFill>
                  <a:srgbClr val="AE81FF"/>
                </a:solidFill>
                <a:latin typeface="Menlo Regular"/>
                <a:ea typeface="Menlo Regular"/>
                <a:cs typeface="Menlo Regular"/>
                <a:sym typeface="Menlo Regular"/>
              </a:rPr>
              <a:t>681</a:t>
            </a:r>
            <a:endParaRPr sz="2400">
              <a:solidFill>
                <a:srgbClr val="F8F8F2"/>
              </a:solidFill>
              <a:latin typeface="Menlo Regular"/>
              <a:ea typeface="Menlo Regular"/>
              <a:cs typeface="Menlo Regular"/>
              <a:sym typeface="Menlo Regular"/>
            </a:endParaRPr>
          </a:p>
          <a:p>
            <a:pPr lvl="0"/>
            <a:r>
              <a:rPr sz="2400">
                <a:solidFill>
                  <a:srgbClr val="AE81FF"/>
                </a:solidFill>
                <a:latin typeface="Menlo Regular"/>
                <a:ea typeface="Menlo Regular"/>
                <a:cs typeface="Menlo Regular"/>
                <a:sym typeface="Menlo Regular"/>
              </a:rPr>
              <a:t>5</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2014</a:t>
            </a:r>
            <a:r>
              <a:rPr sz="2400">
                <a:solidFill>
                  <a:srgbClr val="F8F8F2"/>
                </a:solidFill>
                <a:latin typeface="Menlo Regular"/>
                <a:ea typeface="Menlo Regular"/>
                <a:cs typeface="Menlo Regular"/>
                <a:sym typeface="Menlo Regular"/>
              </a:rPr>
              <a:t>,cart</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do,</a:t>
            </a:r>
            <a:r>
              <a:rPr sz="2400">
                <a:solidFill>
                  <a:srgbClr val="AE81FF"/>
                </a:solidFill>
                <a:latin typeface="Menlo Regular"/>
                <a:ea typeface="Menlo Regular"/>
                <a:cs typeface="Menlo Regular"/>
                <a:sym typeface="Menlo Regular"/>
              </a:rPr>
              <a:t>638</a:t>
            </a:r>
            <a:endParaRPr sz="2400">
              <a:solidFill>
                <a:srgbClr val="F8F8F2"/>
              </a:solidFill>
              <a:latin typeface="Menlo Regular"/>
              <a:ea typeface="Menlo Regular"/>
              <a:cs typeface="Menlo Regular"/>
              <a:sym typeface="Menlo Regular"/>
            </a:endParaRPr>
          </a:p>
          <a:p>
            <a:pPr lvl="0"/>
            <a:r>
              <a:rPr sz="2400">
                <a:solidFill>
                  <a:srgbClr val="AE81FF"/>
                </a:solidFill>
                <a:latin typeface="Menlo Regular"/>
                <a:ea typeface="Menlo Regular"/>
                <a:cs typeface="Menlo Regular"/>
                <a:sym typeface="Menlo Regular"/>
              </a:rPr>
              <a:t>6</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2014</a:t>
            </a:r>
            <a:r>
              <a:rPr sz="2400">
                <a:solidFill>
                  <a:srgbClr val="F8F8F2"/>
                </a:solidFill>
                <a:latin typeface="Menlo Regular"/>
                <a:ea typeface="Menlo Regular"/>
                <a:cs typeface="Menlo Regular"/>
                <a:sym typeface="Menlo Regular"/>
              </a:rPr>
              <a:t>,cart</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do,</a:t>
            </a:r>
            <a:r>
              <a:rPr sz="2400">
                <a:solidFill>
                  <a:srgbClr val="AE81FF"/>
                </a:solidFill>
                <a:latin typeface="Menlo Regular"/>
                <a:ea typeface="Menlo Regular"/>
                <a:cs typeface="Menlo Regular"/>
                <a:sym typeface="Menlo Regular"/>
              </a:rPr>
              <a:t>610</a:t>
            </a:r>
          </a:p>
          <a:p>
            <a:pPr lvl="0"/>
            <a:r>
              <a:rPr sz="2400">
                <a:solidFill>
                  <a:srgbClr val="AE81FF"/>
                </a:solidFill>
                <a:latin typeface="Menlo Regular"/>
                <a:ea typeface="Menlo Regular"/>
                <a:cs typeface="Menlo Regular"/>
                <a:sym typeface="Menlo Regular"/>
              </a:rPr>
              <a:t>....</a:t>
            </a:r>
          </a:p>
          <a:p>
            <a:pPr lvl="0"/>
            <a:r>
              <a:rPr sz="2400">
                <a:solidFill>
                  <a:srgbClr val="AE81FF"/>
                </a:solidFill>
                <a:latin typeface="Menlo Regular"/>
                <a:ea typeface="Menlo Regular"/>
                <a:cs typeface="Menlo Regular"/>
                <a:sym typeface="Menlo Regular"/>
              </a:rPr>
              <a:t>3</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2014</a:t>
            </a:r>
            <a:r>
              <a:rPr sz="2400">
                <a:solidFill>
                  <a:srgbClr val="F8F8F2"/>
                </a:solidFill>
                <a:latin typeface="Menlo Regular"/>
                <a:ea typeface="Menlo Regular"/>
                <a:cs typeface="Menlo Regular"/>
                <a:sym typeface="Menlo Regular"/>
              </a:rPr>
              <a:t>,cart</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error</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do,</a:t>
            </a:r>
            <a:r>
              <a:rPr sz="2400">
                <a:solidFill>
                  <a:srgbClr val="AE81FF"/>
                </a:solidFill>
                <a:latin typeface="Menlo Regular"/>
                <a:ea typeface="Menlo Regular"/>
                <a:cs typeface="Menlo Regular"/>
                <a:sym typeface="Menlo Regular"/>
              </a:rPr>
              <a:t>2</a:t>
            </a:r>
            <a:endParaRPr sz="2400">
              <a:solidFill>
                <a:srgbClr val="F8F8F2"/>
              </a:solidFill>
              <a:latin typeface="Menlo Regular"/>
              <a:ea typeface="Menlo Regular"/>
              <a:cs typeface="Menlo Regular"/>
              <a:sym typeface="Menlo Regular"/>
            </a:endParaRPr>
          </a:p>
          <a:p>
            <a:pPr lvl="0"/>
            <a:r>
              <a:rPr sz="2400">
                <a:solidFill>
                  <a:srgbClr val="AE81FF"/>
                </a:solidFill>
                <a:latin typeface="Menlo Regular"/>
                <a:ea typeface="Menlo Regular"/>
                <a:cs typeface="Menlo Regular"/>
                <a:sym typeface="Menlo Regular"/>
              </a:rPr>
              <a:t>4</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2014</a:t>
            </a:r>
            <a:r>
              <a:rPr sz="2400">
                <a:solidFill>
                  <a:srgbClr val="F8F8F2"/>
                </a:solidFill>
                <a:latin typeface="Menlo Regular"/>
                <a:ea typeface="Menlo Regular"/>
                <a:cs typeface="Menlo Regular"/>
                <a:sym typeface="Menlo Regular"/>
              </a:rPr>
              <a:t>,cart</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error</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do,</a:t>
            </a:r>
            <a:r>
              <a:rPr sz="2400">
                <a:solidFill>
                  <a:srgbClr val="AE81FF"/>
                </a:solidFill>
                <a:latin typeface="Menlo Regular"/>
                <a:ea typeface="Menlo Regular"/>
                <a:cs typeface="Menlo Regular"/>
                <a:sym typeface="Menlo Regular"/>
              </a:rPr>
              <a:t>14</a:t>
            </a:r>
            <a:endParaRPr sz="2400">
              <a:solidFill>
                <a:srgbClr val="F8F8F2"/>
              </a:solidFill>
              <a:latin typeface="Menlo Regular"/>
              <a:ea typeface="Menlo Regular"/>
              <a:cs typeface="Menlo Regular"/>
              <a:sym typeface="Menlo Regular"/>
            </a:endParaRPr>
          </a:p>
          <a:p>
            <a:pPr lvl="0"/>
            <a:r>
              <a:rPr sz="2400">
                <a:solidFill>
                  <a:srgbClr val="AE81FF"/>
                </a:solidFill>
                <a:latin typeface="Menlo Regular"/>
                <a:ea typeface="Menlo Regular"/>
                <a:cs typeface="Menlo Regular"/>
                <a:sym typeface="Menlo Regular"/>
              </a:rPr>
              <a:t>5</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a:t>
            </a:r>
            <a:r>
              <a:rPr sz="2400">
                <a:solidFill>
                  <a:srgbClr val="F8F8F2"/>
                </a:solidFill>
                <a:latin typeface="Menlo Regular"/>
                <a:ea typeface="Menlo Regular"/>
                <a:cs typeface="Menlo Regular"/>
                <a:sym typeface="Menlo Regular"/>
              </a:rPr>
              <a:t>,</a:t>
            </a:r>
            <a:r>
              <a:rPr sz="2400">
                <a:solidFill>
                  <a:srgbClr val="AE81FF"/>
                </a:solidFill>
                <a:latin typeface="Menlo Regular"/>
                <a:ea typeface="Menlo Regular"/>
                <a:cs typeface="Menlo Regular"/>
                <a:sym typeface="Menlo Regular"/>
              </a:rPr>
              <a:t>2014</a:t>
            </a:r>
            <a:r>
              <a:rPr sz="2400">
                <a:solidFill>
                  <a:srgbClr val="F8F8F2"/>
                </a:solidFill>
                <a:latin typeface="Menlo Regular"/>
                <a:ea typeface="Menlo Regular"/>
                <a:cs typeface="Menlo Regular"/>
                <a:sym typeface="Menlo Regular"/>
              </a:rPr>
              <a:t>,cart</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error</a:t>
            </a:r>
            <a:r>
              <a:rPr sz="2400">
                <a:solidFill>
                  <a:srgbClr val="F92672"/>
                </a:solidFill>
                <a:latin typeface="Menlo Regular"/>
                <a:ea typeface="Menlo Regular"/>
                <a:cs typeface="Menlo Regular"/>
                <a:sym typeface="Menlo Regular"/>
              </a:rPr>
              <a:t>.</a:t>
            </a:r>
            <a:r>
              <a:rPr sz="2400">
                <a:solidFill>
                  <a:srgbClr val="F8F8F2"/>
                </a:solidFill>
                <a:latin typeface="Menlo Regular"/>
                <a:ea typeface="Menlo Regular"/>
                <a:cs typeface="Menlo Regular"/>
                <a:sym typeface="Menlo Regular"/>
              </a:rPr>
              <a:t>do,</a:t>
            </a:r>
            <a:r>
              <a:rPr sz="2400">
                <a:solidFill>
                  <a:srgbClr val="AE81FF"/>
                </a:solidFill>
                <a:latin typeface="Menlo Regular"/>
                <a:ea typeface="Menlo Regular"/>
                <a:cs typeface="Menlo Regular"/>
                <a:sym typeface="Menlo Regular"/>
              </a:rPr>
              <a:t>23</a:t>
            </a:r>
            <a:endParaRPr sz="2400">
              <a:solidFill>
                <a:srgbClr val="F8F8F2"/>
              </a:solidFill>
              <a:latin typeface="Menlo Regular"/>
              <a:ea typeface="Menlo Regular"/>
              <a:cs typeface="Menlo Regular"/>
              <a:sym typeface="Menlo Regular"/>
            </a:endParaRPr>
          </a:p>
        </p:txBody>
      </p:sp>
      <p:grpSp>
        <p:nvGrpSpPr>
          <p:cNvPr id="221" name="Group 221"/>
          <p:cNvGrpSpPr/>
          <p:nvPr/>
        </p:nvGrpSpPr>
        <p:grpSpPr>
          <a:xfrm>
            <a:off x="320461" y="701125"/>
            <a:ext cx="11532146" cy="1613337"/>
            <a:chOff x="0" y="0"/>
            <a:chExt cx="11532144" cy="1613335"/>
          </a:xfrm>
        </p:grpSpPr>
        <p:sp>
          <p:nvSpPr>
            <p:cNvPr id="219" name="Shape 219"/>
            <p:cNvSpPr/>
            <p:nvPr/>
          </p:nvSpPr>
          <p:spPr>
            <a:xfrm>
              <a:off x="0" y="639296"/>
              <a:ext cx="11097841" cy="974040"/>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220" name="Shape 220"/>
            <p:cNvSpPr/>
            <p:nvPr/>
          </p:nvSpPr>
          <p:spPr>
            <a:xfrm>
              <a:off x="9592953" y="0"/>
              <a:ext cx="1939192"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CONVERSION</a:t>
              </a:r>
            </a:p>
          </p:txBody>
        </p:sp>
      </p:grpSp>
      <p:grpSp>
        <p:nvGrpSpPr>
          <p:cNvPr id="224" name="Group 224"/>
          <p:cNvGrpSpPr/>
          <p:nvPr/>
        </p:nvGrpSpPr>
        <p:grpSpPr>
          <a:xfrm>
            <a:off x="444498" y="2555875"/>
            <a:ext cx="9621818" cy="3429000"/>
            <a:chOff x="0" y="0"/>
            <a:chExt cx="9621816" cy="3429000"/>
          </a:xfrm>
        </p:grpSpPr>
        <p:sp>
          <p:nvSpPr>
            <p:cNvPr id="222" name="Shape 222"/>
            <p:cNvSpPr/>
            <p:nvPr/>
          </p:nvSpPr>
          <p:spPr>
            <a:xfrm>
              <a:off x="0" y="0"/>
              <a:ext cx="6064252" cy="3429000"/>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223" name="Shape 223"/>
            <p:cNvSpPr/>
            <p:nvPr/>
          </p:nvSpPr>
          <p:spPr>
            <a:xfrm>
              <a:off x="6398090" y="256371"/>
              <a:ext cx="3223727"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CSV FILE CONTENTS</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4"/>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22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4" nodeType="clickEffect">
                                  <p:stCondLst>
                                    <p:cond delay="0"/>
                                  </p:stCondLst>
                                  <p:iterate>
                                    <p:tmAbs val="0"/>
                                  </p:iterate>
                                  <p:childTnLst>
                                    <p:set>
                                      <p:cBhvr>
                                        <p:cTn id="17" fill="hold">
                                          <p:stCondLst>
                                            <p:cond delay="0"/>
                                          </p:stCondLst>
                                        </p:cTn>
                                        <p:tgtEl>
                                          <p:spTgt spid="2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1" animBg="1" advAuto="0"/>
      <p:bldP spid="221" grpId="3" animBg="1" advAuto="0"/>
      <p:bldP spid="224" grpId="2" animBg="1" advAuto="0"/>
      <p:bldP spid="224" grpId="4"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33"/>
          <p:cNvSpPr/>
          <p:nvPr/>
        </p:nvSpPr>
        <p:spPr>
          <a:xfrm>
            <a:off x="655052" y="334210"/>
            <a:ext cx="10922001" cy="12469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latin typeface="Arial Bold"/>
                <a:ea typeface="Arial Bold"/>
                <a:cs typeface="Arial Bold"/>
                <a:sym typeface="Arial Bold"/>
              </a:defRPr>
            </a:lvl1pPr>
          </a:lstStyle>
          <a:p>
            <a:pPr lvl="0">
              <a:defRPr sz="1800">
                <a:solidFill>
                  <a:srgbClr val="000000"/>
                </a:solidFill>
              </a:defRPr>
            </a:pPr>
            <a:r>
              <a:rPr sz="3600">
                <a:solidFill>
                  <a:srgbClr val="FFFFFF"/>
                </a:solidFill>
              </a:rPr>
              <a:t>What this talk will cover</a:t>
            </a:r>
          </a:p>
        </p:txBody>
      </p:sp>
      <p:pic>
        <p:nvPicPr>
          <p:cNvPr id="34" name="image3.png" descr="pipelines.png"/>
          <p:cNvPicPr/>
          <p:nvPr/>
        </p:nvPicPr>
        <p:blipFill>
          <a:blip r:embed="rId3">
            <a:extLst/>
          </a:blip>
          <a:stretch>
            <a:fillRect/>
          </a:stretch>
        </p:blipFill>
        <p:spPr>
          <a:xfrm>
            <a:off x="475080" y="1737672"/>
            <a:ext cx="3289301" cy="4165601"/>
          </a:xfrm>
          <a:prstGeom prst="rect">
            <a:avLst/>
          </a:prstGeom>
          <a:ln w="12700">
            <a:miter lim="400000"/>
          </a:ln>
        </p:spPr>
      </p:pic>
      <p:pic>
        <p:nvPicPr>
          <p:cNvPr id="35" name="image4.png" descr="speed.png"/>
          <p:cNvPicPr/>
          <p:nvPr/>
        </p:nvPicPr>
        <p:blipFill>
          <a:blip r:embed="rId4">
            <a:extLst/>
          </a:blip>
          <a:stretch>
            <a:fillRect/>
          </a:stretch>
        </p:blipFill>
        <p:spPr>
          <a:xfrm>
            <a:off x="8287753" y="1737672"/>
            <a:ext cx="3289301" cy="4165601"/>
          </a:xfrm>
          <a:prstGeom prst="rect">
            <a:avLst/>
          </a:prstGeom>
          <a:ln w="12700">
            <a:miter lim="400000"/>
          </a:ln>
        </p:spPr>
      </p:pic>
      <p:pic>
        <p:nvPicPr>
          <p:cNvPr id="36" name="image5.png" descr="systems.png"/>
          <p:cNvPicPr/>
          <p:nvPr/>
        </p:nvPicPr>
        <p:blipFill>
          <a:blip r:embed="rId5">
            <a:extLst/>
          </a:blip>
          <a:stretch>
            <a:fillRect/>
          </a:stretch>
        </p:blipFill>
        <p:spPr>
          <a:xfrm>
            <a:off x="4381417" y="1737672"/>
            <a:ext cx="3289301" cy="4165601"/>
          </a:xfrm>
          <a:prstGeom prst="rect">
            <a:avLst/>
          </a:prstGeom>
          <a:ln w="12700">
            <a:miter lim="400000"/>
          </a:ln>
        </p:spPr>
      </p:pic>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Visualising the results</a:t>
            </a:r>
          </a:p>
        </p:txBody>
      </p:sp>
      <p:sp>
        <p:nvSpPr>
          <p:cNvPr id="227" name="Shape 227"/>
          <p:cNvSpPr/>
          <p:nvPr/>
        </p:nvSpPr>
        <p:spPr>
          <a:xfrm>
            <a:off x="571037" y="1444076"/>
            <a:ext cx="11006016" cy="489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dirty="0">
                <a:solidFill>
                  <a:srgbClr val="F8F8F2"/>
                </a:solidFill>
                <a:latin typeface="Menlo Regular"/>
                <a:ea typeface="Menlo Regular"/>
                <a:cs typeface="Menlo Regular"/>
                <a:sym typeface="Menlo Regular"/>
              </a:rPr>
              <a:t>In [</a:t>
            </a:r>
            <a:r>
              <a:rPr dirty="0">
                <a:solidFill>
                  <a:srgbClr val="AE81FF"/>
                </a:solidFill>
                <a:latin typeface="Menlo Regular"/>
                <a:ea typeface="Menlo Regular"/>
                <a:cs typeface="Menlo Regular"/>
                <a:sym typeface="Menlo Regular"/>
              </a:rPr>
              <a:t>1</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import</a:t>
            </a:r>
            <a:r>
              <a:rPr dirty="0">
                <a:solidFill>
                  <a:srgbClr val="F8F8F2"/>
                </a:solidFill>
                <a:latin typeface="Menlo Regular"/>
                <a:ea typeface="Menlo Regular"/>
                <a:cs typeface="Menlo Regular"/>
                <a:sym typeface="Menlo Regular"/>
              </a:rPr>
              <a:t> pandas </a:t>
            </a:r>
            <a:r>
              <a:rPr dirty="0">
                <a:solidFill>
                  <a:srgbClr val="F92672"/>
                </a:solidFill>
                <a:latin typeface="Menlo Regular"/>
                <a:ea typeface="Menlo Regular"/>
                <a:cs typeface="Menlo Regular"/>
                <a:sym typeface="Menlo Regular"/>
              </a:rPr>
              <a:t>as</a:t>
            </a:r>
            <a:r>
              <a:rPr dirty="0">
                <a:solidFill>
                  <a:srgbClr val="F8F8F2"/>
                </a:solidFill>
                <a:latin typeface="Menlo Regular"/>
                <a:ea typeface="Menlo Regular"/>
                <a:cs typeface="Menlo Regular"/>
                <a:sym typeface="Menlo Regular"/>
              </a:rPr>
              <a:t> pd</a:t>
            </a:r>
          </a:p>
          <a:p>
            <a:pPr lvl="0"/>
            <a:r>
              <a:rPr dirty="0">
                <a:solidFill>
                  <a:srgbClr val="F8F8F2"/>
                </a:solidFill>
                <a:latin typeface="Menlo Regular"/>
                <a:ea typeface="Menlo Regular"/>
                <a:cs typeface="Menlo Regular"/>
                <a:sym typeface="Menlo Regular"/>
              </a:rPr>
              <a:t>In [</a:t>
            </a:r>
            <a:r>
              <a:rPr dirty="0">
                <a:solidFill>
                  <a:srgbClr val="AE81FF"/>
                </a:solidFill>
                <a:latin typeface="Menlo Regular"/>
                <a:ea typeface="Menlo Regular"/>
                <a:cs typeface="Menlo Regular"/>
                <a:sym typeface="Menlo Regular"/>
              </a:rPr>
              <a:t>2</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import</a:t>
            </a:r>
            <a:r>
              <a:rPr dirty="0">
                <a:solidFill>
                  <a:srgbClr val="F8F8F2"/>
                </a:solidFill>
                <a:latin typeface="Menlo Regular"/>
                <a:ea typeface="Menlo Regular"/>
                <a:cs typeface="Menlo Regular"/>
                <a:sym typeface="Menlo Regular"/>
              </a:rPr>
              <a:t> numpy </a:t>
            </a:r>
            <a:r>
              <a:rPr dirty="0">
                <a:solidFill>
                  <a:srgbClr val="F92672"/>
                </a:solidFill>
                <a:latin typeface="Menlo Regular"/>
                <a:ea typeface="Menlo Regular"/>
                <a:cs typeface="Menlo Regular"/>
                <a:sym typeface="Menlo Regular"/>
              </a:rPr>
              <a:t>as</a:t>
            </a:r>
            <a:r>
              <a:rPr dirty="0">
                <a:solidFill>
                  <a:srgbClr val="F8F8F2"/>
                </a:solidFill>
                <a:latin typeface="Menlo Regular"/>
                <a:ea typeface="Menlo Regular"/>
                <a:cs typeface="Menlo Regular"/>
                <a:sym typeface="Menlo Regular"/>
              </a:rPr>
              <a:t> np</a:t>
            </a:r>
          </a:p>
          <a:p>
            <a:pPr lvl="0"/>
            <a:r>
              <a:rPr dirty="0">
                <a:solidFill>
                  <a:srgbClr val="F8F8F2"/>
                </a:solidFill>
                <a:latin typeface="Menlo Regular"/>
                <a:ea typeface="Menlo Regular"/>
                <a:cs typeface="Menlo Regular"/>
                <a:sym typeface="Menlo Regular"/>
              </a:rPr>
              <a:t>In [</a:t>
            </a:r>
            <a:r>
              <a:rPr dirty="0">
                <a:solidFill>
                  <a:srgbClr val="AE81FF"/>
                </a:solidFill>
                <a:latin typeface="Menlo Regular"/>
                <a:ea typeface="Menlo Regular"/>
                <a:cs typeface="Menlo Regular"/>
                <a:sym typeface="Menlo Regular"/>
              </a:rPr>
              <a:t>3</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import</a:t>
            </a:r>
            <a:r>
              <a:rPr dirty="0">
                <a:solidFill>
                  <a:srgbClr val="F8F8F2"/>
                </a:solidFill>
                <a:latin typeface="Menlo Regular"/>
                <a:ea typeface="Menlo Regular"/>
                <a:cs typeface="Menlo Regular"/>
                <a:sym typeface="Menlo Regular"/>
              </a:rPr>
              <a:t> matplotlib.pyplot </a:t>
            </a:r>
            <a:r>
              <a:rPr dirty="0">
                <a:solidFill>
                  <a:srgbClr val="F92672"/>
                </a:solidFill>
                <a:latin typeface="Menlo Regular"/>
                <a:ea typeface="Menlo Regular"/>
                <a:cs typeface="Menlo Regular"/>
                <a:sym typeface="Menlo Regular"/>
              </a:rPr>
              <a:t>as</a:t>
            </a:r>
            <a:r>
              <a:rPr dirty="0">
                <a:solidFill>
                  <a:srgbClr val="F8F8F2"/>
                </a:solidFill>
                <a:latin typeface="Menlo Regular"/>
                <a:ea typeface="Menlo Regular"/>
                <a:cs typeface="Menlo Regular"/>
                <a:sym typeface="Menlo Regular"/>
              </a:rPr>
              <a:t> plt</a:t>
            </a:r>
          </a:p>
          <a:p>
            <a:pPr lvl="0"/>
            <a:r>
              <a:rPr dirty="0">
                <a:solidFill>
                  <a:srgbClr val="F8F8F2"/>
                </a:solidFill>
                <a:latin typeface="Menlo Regular"/>
                <a:ea typeface="Menlo Regular"/>
                <a:cs typeface="Menlo Regular"/>
                <a:sym typeface="Menlo Regular"/>
              </a:rPr>
              <a:t>In [</a:t>
            </a:r>
            <a:r>
              <a:rPr dirty="0">
                <a:solidFill>
                  <a:srgbClr val="AE81FF"/>
                </a:solidFill>
                <a:latin typeface="Menlo Regular"/>
                <a:ea typeface="Menlo Regular"/>
                <a:cs typeface="Menlo Regular"/>
                <a:sym typeface="Menlo Regular"/>
              </a:rPr>
              <a:t>4</a:t>
            </a:r>
            <a:r>
              <a:rPr dirty="0">
                <a:solidFill>
                  <a:srgbClr val="F8F8F2"/>
                </a:solidFill>
                <a:latin typeface="Menlo Regular"/>
                <a:ea typeface="Menlo Regular"/>
                <a:cs typeface="Menlo Regular"/>
                <a:sym typeface="Menlo Regular"/>
              </a:rPr>
              <a:t>]: df1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pd</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read_csv(</a:t>
            </a:r>
            <a:r>
              <a:rPr dirty="0">
                <a:solidFill>
                  <a:srgbClr val="E6DB74"/>
                </a:solidFill>
                <a:latin typeface="Menlo Regular"/>
                <a:ea typeface="Menlo Regular"/>
                <a:cs typeface="Menlo Regular"/>
                <a:sym typeface="Menlo Regular"/>
              </a:rPr>
              <a:t>'page_per_day_hits_tmp.csv'</a:t>
            </a:r>
            <a:r>
              <a:rPr dirty="0">
                <a:solidFill>
                  <a:srgbClr val="F8F8F2"/>
                </a:solidFill>
                <a:latin typeface="Menlo Regular"/>
                <a:ea typeface="Menlo Regular"/>
                <a:cs typeface="Menlo Regular"/>
                <a:sym typeface="Menlo Regular"/>
              </a:rPr>
              <a:t>, names</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a:t>
            </a:r>
            <a:r>
              <a:rPr dirty="0">
                <a:solidFill>
                  <a:srgbClr val="E6DB74"/>
                </a:solidFill>
                <a:latin typeface="Menlo Regular"/>
                <a:ea typeface="Menlo Regular"/>
                <a:cs typeface="Menlo Regular"/>
                <a:sym typeface="Menlo Regular"/>
              </a:rPr>
              <a:t>'day'</a:t>
            </a:r>
            <a:r>
              <a:rPr dirty="0">
                <a:solidFill>
                  <a:srgbClr val="F8F8F2"/>
                </a:solidFill>
                <a:latin typeface="Menlo Regular"/>
                <a:ea typeface="Menlo Regular"/>
                <a:cs typeface="Menlo Regular"/>
                <a:sym typeface="Menlo Regular"/>
              </a:rPr>
              <a:t>, </a:t>
            </a:r>
            <a:r>
              <a:rPr dirty="0">
                <a:solidFill>
                  <a:srgbClr val="E6DB74"/>
                </a:solidFill>
                <a:latin typeface="Menlo Regular"/>
                <a:ea typeface="Menlo Regular"/>
                <a:cs typeface="Menlo Regular"/>
                <a:sym typeface="Menlo Regular"/>
              </a:rPr>
              <a:t>'month'</a:t>
            </a:r>
            <a:r>
              <a:rPr dirty="0">
                <a:solidFill>
                  <a:srgbClr val="F8F8F2"/>
                </a:solidFill>
                <a:latin typeface="Menlo Regular"/>
                <a:ea typeface="Menlo Regular"/>
                <a:cs typeface="Menlo Regular"/>
                <a:sym typeface="Menlo Regular"/>
              </a:rPr>
              <a:t>, </a:t>
            </a:r>
            <a:r>
              <a:rPr dirty="0">
                <a:solidFill>
                  <a:srgbClr val="E6DB74"/>
                </a:solidFill>
                <a:latin typeface="Menlo Regular"/>
                <a:ea typeface="Menlo Regular"/>
                <a:cs typeface="Menlo Regular"/>
                <a:sym typeface="Menlo Regular"/>
              </a:rPr>
              <a:t>'year'</a:t>
            </a:r>
            <a:r>
              <a:rPr dirty="0">
                <a:solidFill>
                  <a:srgbClr val="F8F8F2"/>
                </a:solidFill>
                <a:latin typeface="Menlo Regular"/>
                <a:ea typeface="Menlo Regular"/>
                <a:cs typeface="Menlo Regular"/>
                <a:sym typeface="Menlo Regular"/>
              </a:rPr>
              <a:t>, </a:t>
            </a:r>
            <a:r>
              <a:rPr dirty="0">
                <a:solidFill>
                  <a:srgbClr val="E6DB74"/>
                </a:solidFill>
                <a:latin typeface="Menlo Regular"/>
                <a:ea typeface="Menlo Regular"/>
                <a:cs typeface="Menlo Regular"/>
                <a:sym typeface="Menlo Regular"/>
              </a:rPr>
              <a:t>'page'</a:t>
            </a:r>
            <a:r>
              <a:rPr dirty="0">
                <a:solidFill>
                  <a:srgbClr val="F8F8F2"/>
                </a:solidFill>
                <a:latin typeface="Menlo Regular"/>
                <a:ea typeface="Menlo Regular"/>
                <a:cs typeface="Menlo Regular"/>
                <a:sym typeface="Menlo Regular"/>
              </a:rPr>
              <a:t>, </a:t>
            </a:r>
            <a:r>
              <a:rPr dirty="0">
                <a:solidFill>
                  <a:srgbClr val="E6DB74"/>
                </a:solidFill>
                <a:latin typeface="Menlo Regular"/>
                <a:ea typeface="Menlo Regular"/>
                <a:cs typeface="Menlo Regular"/>
                <a:sym typeface="Menlo Regular"/>
              </a:rPr>
              <a:t>'daily'</a:t>
            </a:r>
            <a:r>
              <a:rPr dirty="0">
                <a:solidFill>
                  <a:srgbClr val="F8F8F2"/>
                </a:solidFill>
                <a:latin typeface="Menlo Regular"/>
                <a:ea typeface="Menlo Regular"/>
                <a:cs typeface="Menlo Regular"/>
                <a:sym typeface="Menlo Regular"/>
              </a:rPr>
              <a:t>], header</a:t>
            </a:r>
            <a:r>
              <a:rPr dirty="0">
                <a:solidFill>
                  <a:srgbClr val="F92672"/>
                </a:solidFill>
                <a:latin typeface="Menlo Regular"/>
                <a:ea typeface="Menlo Regular"/>
                <a:cs typeface="Menlo Regular"/>
                <a:sym typeface="Menlo Regular"/>
              </a:rPr>
              <a:t>=</a:t>
            </a:r>
            <a:r>
              <a:rPr dirty="0">
                <a:solidFill>
                  <a:srgbClr val="AE81FF"/>
                </a:solidFill>
                <a:latin typeface="Menlo Regular"/>
                <a:ea typeface="Menlo Regular"/>
                <a:cs typeface="Menlo Regular"/>
                <a:sym typeface="Menlo Regular"/>
              </a:rPr>
              <a:t>0</a:t>
            </a:r>
            <a:r>
              <a:rPr dirty="0">
                <a:solidFill>
                  <a:srgbClr val="F8F8F2"/>
                </a:solidFill>
                <a:latin typeface="Menlo Regular"/>
                <a:ea typeface="Menlo Regular"/>
                <a:cs typeface="Menlo Regular"/>
                <a:sym typeface="Menlo Regular"/>
              </a:rPr>
              <a:t>)</a:t>
            </a:r>
          </a:p>
          <a:p>
            <a:pPr lvl="0"/>
            <a:r>
              <a:rPr dirty="0">
                <a:solidFill>
                  <a:srgbClr val="F8F8F2"/>
                </a:solidFill>
                <a:latin typeface="Menlo Regular"/>
                <a:ea typeface="Menlo Regular"/>
                <a:cs typeface="Menlo Regular"/>
                <a:sym typeface="Menlo Regular"/>
              </a:rPr>
              <a:t>Out[</a:t>
            </a:r>
            <a:r>
              <a:rPr dirty="0">
                <a:solidFill>
                  <a:srgbClr val="AE81FF"/>
                </a:solidFill>
                <a:latin typeface="Menlo Regular"/>
                <a:ea typeface="Menlo Regular"/>
                <a:cs typeface="Menlo Regular"/>
                <a:sym typeface="Menlo Regular"/>
              </a:rPr>
              <a:t>4</a:t>
            </a:r>
            <a:r>
              <a:rPr dirty="0">
                <a:solidFill>
                  <a:srgbClr val="F8F8F2"/>
                </a:solidFill>
                <a:latin typeface="Menlo Regular"/>
                <a:ea typeface="Menlo Regular"/>
                <a:cs typeface="Menlo Regular"/>
                <a:sym typeface="Menlo Regular"/>
              </a:rPr>
              <a:t>]:</a:t>
            </a:r>
          </a:p>
          <a:p>
            <a:pPr lvl="0"/>
            <a:r>
              <a:rPr dirty="0">
                <a:solidFill>
                  <a:srgbClr val="F8F8F2"/>
                </a:solidFill>
                <a:latin typeface="Menlo Regular"/>
                <a:ea typeface="Menlo Regular"/>
                <a:cs typeface="Menlo Regular"/>
                <a:sym typeface="Menlo Regular"/>
              </a:rPr>
              <a:t>     day  month  year                page  daily</a:t>
            </a:r>
          </a:p>
          <a:p>
            <a:pPr lvl="0"/>
            <a:r>
              <a:rPr dirty="0">
                <a:solidFill>
                  <a:srgbClr val="AE81FF"/>
                </a:solidFill>
                <a:latin typeface="Menlo Regular"/>
                <a:ea typeface="Menlo Regular"/>
                <a:cs typeface="Menlo Regular"/>
                <a:sym typeface="Menlo Regular"/>
              </a:rPr>
              <a:t>0</a:t>
            </a:r>
            <a:r>
              <a:rPr dirty="0">
                <a:solidFill>
                  <a:srgbClr val="F8F8F2"/>
                </a:solidFill>
                <a:latin typeface="Menlo Regular"/>
                <a:ea typeface="Menlo Regular"/>
                <a:cs typeface="Menlo Regular"/>
                <a:sym typeface="Menlo Regular"/>
              </a:rPr>
              <a:t>      </a:t>
            </a:r>
            <a:r>
              <a:rPr dirty="0">
                <a:solidFill>
                  <a:srgbClr val="AE81FF"/>
                </a:solidFill>
                <a:latin typeface="Menlo Regular"/>
                <a:ea typeface="Menlo Regular"/>
                <a:cs typeface="Menlo Regular"/>
                <a:sym typeface="Menlo Regular"/>
              </a:rPr>
              <a:t>3</a:t>
            </a:r>
            <a:r>
              <a:rPr dirty="0">
                <a:solidFill>
                  <a:srgbClr val="F8F8F2"/>
                </a:solidFill>
                <a:latin typeface="Menlo Regular"/>
                <a:ea typeface="Menlo Regular"/>
                <a:cs typeface="Menlo Regular"/>
                <a:sym typeface="Menlo Regular"/>
              </a:rPr>
              <a:t>      </a:t>
            </a:r>
            <a:r>
              <a:rPr dirty="0">
                <a:solidFill>
                  <a:srgbClr val="AE81FF"/>
                </a:solidFill>
                <a:latin typeface="Menlo Regular"/>
                <a:ea typeface="Menlo Regular"/>
                <a:cs typeface="Menlo Regular"/>
                <a:sym typeface="Menlo Regular"/>
              </a:rPr>
              <a:t>2</a:t>
            </a:r>
            <a:r>
              <a:rPr dirty="0">
                <a:solidFill>
                  <a:srgbClr val="F8F8F2"/>
                </a:solidFill>
                <a:latin typeface="Menlo Regular"/>
                <a:ea typeface="Menlo Regular"/>
                <a:cs typeface="Menlo Regular"/>
                <a:sym typeface="Menlo Regular"/>
              </a:rPr>
              <a:t>  </a:t>
            </a:r>
            <a:r>
              <a:rPr dirty="0">
                <a:solidFill>
                  <a:srgbClr val="AE81FF"/>
                </a:solidFill>
                <a:latin typeface="Menlo Regular"/>
                <a:ea typeface="Menlo Regular"/>
                <a:cs typeface="Menlo Regular"/>
                <a:sym typeface="Menlo Regular"/>
              </a:rPr>
              <a:t>2014</a:t>
            </a:r>
            <a:r>
              <a:rPr dirty="0">
                <a:solidFill>
                  <a:srgbClr val="F8F8F2"/>
                </a:solidFill>
                <a:latin typeface="Menlo Regular"/>
                <a:ea typeface="Menlo Regular"/>
                <a:cs typeface="Menlo Regular"/>
                <a:sym typeface="Menlo Regular"/>
              </a:rPr>
              <a:t>             cart</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do    </a:t>
            </a:r>
            <a:r>
              <a:rPr dirty="0">
                <a:solidFill>
                  <a:srgbClr val="AE81FF"/>
                </a:solidFill>
                <a:latin typeface="Menlo Regular"/>
                <a:ea typeface="Menlo Regular"/>
                <a:cs typeface="Menlo Regular"/>
                <a:sym typeface="Menlo Regular"/>
              </a:rPr>
              <a:t>115</a:t>
            </a:r>
            <a:endParaRPr dirty="0">
              <a:solidFill>
                <a:srgbClr val="F8F8F2"/>
              </a:solidFill>
              <a:latin typeface="Menlo Regular"/>
              <a:ea typeface="Menlo Regular"/>
              <a:cs typeface="Menlo Regular"/>
              <a:sym typeface="Menlo Regular"/>
            </a:endParaRPr>
          </a:p>
          <a:p>
            <a:pPr lvl="0"/>
            <a:r>
              <a:rPr dirty="0">
                <a:solidFill>
                  <a:srgbClr val="AE81FF"/>
                </a:solidFill>
                <a:latin typeface="Menlo Regular"/>
                <a:ea typeface="Menlo Regular"/>
                <a:cs typeface="Menlo Regular"/>
                <a:sym typeface="Menlo Regular"/>
              </a:rPr>
              <a:t>1</a:t>
            </a:r>
            <a:r>
              <a:rPr dirty="0">
                <a:solidFill>
                  <a:srgbClr val="F8F8F2"/>
                </a:solidFill>
                <a:latin typeface="Menlo Regular"/>
                <a:ea typeface="Menlo Regular"/>
                <a:cs typeface="Menlo Regular"/>
                <a:sym typeface="Menlo Regular"/>
              </a:rPr>
              <a:t>      </a:t>
            </a:r>
            <a:r>
              <a:rPr dirty="0">
                <a:solidFill>
                  <a:srgbClr val="AE81FF"/>
                </a:solidFill>
                <a:latin typeface="Menlo Regular"/>
                <a:ea typeface="Menlo Regular"/>
                <a:cs typeface="Menlo Regular"/>
                <a:sym typeface="Menlo Regular"/>
              </a:rPr>
              <a:t>4</a:t>
            </a:r>
            <a:r>
              <a:rPr dirty="0">
                <a:solidFill>
                  <a:srgbClr val="F8F8F2"/>
                </a:solidFill>
                <a:latin typeface="Menlo Regular"/>
                <a:ea typeface="Menlo Regular"/>
                <a:cs typeface="Menlo Regular"/>
                <a:sym typeface="Menlo Regular"/>
              </a:rPr>
              <a:t>      </a:t>
            </a:r>
            <a:r>
              <a:rPr dirty="0">
                <a:solidFill>
                  <a:srgbClr val="AE81FF"/>
                </a:solidFill>
                <a:latin typeface="Menlo Regular"/>
                <a:ea typeface="Menlo Regular"/>
                <a:cs typeface="Menlo Regular"/>
                <a:sym typeface="Menlo Regular"/>
              </a:rPr>
              <a:t>2</a:t>
            </a:r>
            <a:r>
              <a:rPr dirty="0">
                <a:solidFill>
                  <a:srgbClr val="F8F8F2"/>
                </a:solidFill>
                <a:latin typeface="Menlo Regular"/>
                <a:ea typeface="Menlo Regular"/>
                <a:cs typeface="Menlo Regular"/>
                <a:sym typeface="Menlo Regular"/>
              </a:rPr>
              <a:t>  </a:t>
            </a:r>
            <a:r>
              <a:rPr dirty="0">
                <a:solidFill>
                  <a:srgbClr val="AE81FF"/>
                </a:solidFill>
                <a:latin typeface="Menlo Regular"/>
                <a:ea typeface="Menlo Regular"/>
                <a:cs typeface="Menlo Regular"/>
                <a:sym typeface="Menlo Regular"/>
              </a:rPr>
              <a:t>2014</a:t>
            </a:r>
            <a:r>
              <a:rPr dirty="0">
                <a:solidFill>
                  <a:srgbClr val="F8F8F2"/>
                </a:solidFill>
                <a:latin typeface="Menlo Regular"/>
                <a:ea typeface="Menlo Regular"/>
                <a:cs typeface="Menlo Regular"/>
                <a:sym typeface="Menlo Regular"/>
              </a:rPr>
              <a:t>             cart</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do    </a:t>
            </a:r>
            <a:r>
              <a:rPr dirty="0">
                <a:solidFill>
                  <a:srgbClr val="AE81FF"/>
                </a:solidFill>
                <a:latin typeface="Menlo Regular"/>
                <a:ea typeface="Menlo Regular"/>
                <a:cs typeface="Menlo Regular"/>
                <a:sym typeface="Menlo Regular"/>
              </a:rPr>
              <a:t>681</a:t>
            </a:r>
            <a:endParaRPr dirty="0">
              <a:solidFill>
                <a:srgbClr val="F8F8F2"/>
              </a:solidFill>
              <a:latin typeface="Menlo Regular"/>
              <a:ea typeface="Menlo Regular"/>
              <a:cs typeface="Menlo Regular"/>
              <a:sym typeface="Menlo Regular"/>
            </a:endParaRPr>
          </a:p>
          <a:p>
            <a:pPr lvl="0"/>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a:t>
            </a:r>
            <a:endParaRPr dirty="0">
              <a:solidFill>
                <a:srgbClr val="F8F8F2"/>
              </a:solidFill>
              <a:latin typeface="Menlo Regular"/>
              <a:ea typeface="Menlo Regular"/>
              <a:cs typeface="Menlo Regular"/>
              <a:sym typeface="Menlo Regular"/>
            </a:endParaRPr>
          </a:p>
          <a:p>
            <a:pPr lvl="0"/>
            <a:r>
              <a:rPr dirty="0">
                <a:solidFill>
                  <a:srgbClr val="AE81FF"/>
                </a:solidFill>
                <a:latin typeface="Menlo Regular"/>
                <a:ea typeface="Menlo Regular"/>
                <a:cs typeface="Menlo Regular"/>
                <a:sym typeface="Menlo Regular"/>
              </a:rPr>
              <a:t>103</a:t>
            </a:r>
            <a:r>
              <a:rPr dirty="0">
                <a:solidFill>
                  <a:srgbClr val="F8F8F2"/>
                </a:solidFill>
                <a:latin typeface="Menlo Regular"/>
                <a:ea typeface="Menlo Regular"/>
                <a:cs typeface="Menlo Regular"/>
                <a:sym typeface="Menlo Regular"/>
              </a:rPr>
              <a:t>   </a:t>
            </a:r>
            <a:r>
              <a:rPr dirty="0">
                <a:solidFill>
                  <a:srgbClr val="AE81FF"/>
                </a:solidFill>
                <a:latin typeface="Menlo Regular"/>
                <a:ea typeface="Menlo Regular"/>
                <a:cs typeface="Menlo Regular"/>
                <a:sym typeface="Menlo Regular"/>
              </a:rPr>
              <a:t>10</a:t>
            </a:r>
            <a:r>
              <a:rPr dirty="0">
                <a:solidFill>
                  <a:srgbClr val="F8F8F2"/>
                </a:solidFill>
                <a:latin typeface="Menlo Regular"/>
                <a:ea typeface="Menlo Regular"/>
                <a:cs typeface="Menlo Regular"/>
                <a:sym typeface="Menlo Regular"/>
              </a:rPr>
              <a:t>      </a:t>
            </a:r>
            <a:r>
              <a:rPr dirty="0">
                <a:solidFill>
                  <a:srgbClr val="AE81FF"/>
                </a:solidFill>
                <a:latin typeface="Menlo Regular"/>
                <a:ea typeface="Menlo Regular"/>
                <a:cs typeface="Menlo Regular"/>
                <a:sym typeface="Menlo Regular"/>
              </a:rPr>
              <a:t>2</a:t>
            </a:r>
            <a:r>
              <a:rPr dirty="0">
                <a:solidFill>
                  <a:srgbClr val="F8F8F2"/>
                </a:solidFill>
                <a:latin typeface="Menlo Regular"/>
                <a:ea typeface="Menlo Regular"/>
                <a:cs typeface="Menlo Regular"/>
                <a:sym typeface="Menlo Regular"/>
              </a:rPr>
              <a:t>  </a:t>
            </a:r>
            <a:r>
              <a:rPr dirty="0">
                <a:solidFill>
                  <a:srgbClr val="AE81FF"/>
                </a:solidFill>
                <a:latin typeface="Menlo Regular"/>
                <a:ea typeface="Menlo Regular"/>
                <a:cs typeface="Menlo Regular"/>
                <a:sym typeface="Menlo Regular"/>
              </a:rPr>
              <a:t>2014</a:t>
            </a:r>
            <a:r>
              <a:rPr dirty="0">
                <a:solidFill>
                  <a:srgbClr val="F8F8F2"/>
                </a:solidFill>
                <a:latin typeface="Menlo Regular"/>
                <a:ea typeface="Menlo Regular"/>
                <a:cs typeface="Menlo Regular"/>
                <a:sym typeface="Menlo Regular"/>
              </a:rPr>
              <a:t>      stuff</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logo</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ico      </a:t>
            </a:r>
            <a:r>
              <a:rPr dirty="0">
                <a:solidFill>
                  <a:srgbClr val="AE81FF"/>
                </a:solidFill>
                <a:latin typeface="Menlo Regular"/>
                <a:ea typeface="Menlo Regular"/>
                <a:cs typeface="Menlo Regular"/>
                <a:sym typeface="Menlo Regular"/>
              </a:rPr>
              <a:t>3</a:t>
            </a:r>
            <a:endParaRPr dirty="0">
              <a:solidFill>
                <a:srgbClr val="F8F8F2"/>
              </a:solidFill>
              <a:latin typeface="Menlo Regular"/>
              <a:ea typeface="Menlo Regular"/>
              <a:cs typeface="Menlo Regular"/>
              <a:sym typeface="Menlo Regular"/>
            </a:endParaRPr>
          </a:p>
          <a:p>
            <a:pPr lvl="0"/>
            <a:r>
              <a:rPr dirty="0">
                <a:solidFill>
                  <a:srgbClr val="F8F8F2"/>
                </a:solidFill>
                <a:latin typeface="Menlo Regular"/>
                <a:ea typeface="Menlo Regular"/>
                <a:cs typeface="Menlo Regular"/>
                <a:sym typeface="Menlo Regular"/>
              </a:rPr>
              <a:t>[</a:t>
            </a:r>
            <a:r>
              <a:rPr dirty="0">
                <a:solidFill>
                  <a:srgbClr val="AE81FF"/>
                </a:solidFill>
                <a:latin typeface="Menlo Regular"/>
                <a:ea typeface="Menlo Regular"/>
                <a:cs typeface="Menlo Regular"/>
                <a:sym typeface="Menlo Regular"/>
              </a:rPr>
              <a:t>104</a:t>
            </a:r>
            <a:r>
              <a:rPr dirty="0">
                <a:solidFill>
                  <a:srgbClr val="F8F8F2"/>
                </a:solidFill>
                <a:latin typeface="Menlo Regular"/>
                <a:ea typeface="Menlo Regular"/>
                <a:cs typeface="Menlo Regular"/>
                <a:sym typeface="Menlo Regular"/>
              </a:rPr>
              <a:t> rows x </a:t>
            </a:r>
            <a:r>
              <a:rPr dirty="0">
                <a:solidFill>
                  <a:srgbClr val="AE81FF"/>
                </a:solidFill>
                <a:latin typeface="Menlo Regular"/>
                <a:ea typeface="Menlo Regular"/>
                <a:cs typeface="Menlo Regular"/>
                <a:sym typeface="Menlo Regular"/>
              </a:rPr>
              <a:t>5</a:t>
            </a:r>
            <a:r>
              <a:rPr dirty="0">
                <a:solidFill>
                  <a:srgbClr val="F8F8F2"/>
                </a:solidFill>
                <a:latin typeface="Menlo Regular"/>
                <a:ea typeface="Menlo Regular"/>
                <a:cs typeface="Menlo Regular"/>
                <a:sym typeface="Menlo Regular"/>
              </a:rPr>
              <a:t> columns]</a:t>
            </a:r>
          </a:p>
          <a:p>
            <a:pPr lvl="0"/>
            <a:endParaRPr dirty="0">
              <a:solidFill>
                <a:srgbClr val="F8F8F2"/>
              </a:solidFill>
              <a:latin typeface="Menlo Regular"/>
              <a:ea typeface="Menlo Regular"/>
              <a:cs typeface="Menlo Regular"/>
              <a:sym typeface="Menlo Regular"/>
            </a:endParaRPr>
          </a:p>
          <a:p>
            <a:pPr lvl="0"/>
            <a:r>
              <a:rPr dirty="0">
                <a:solidFill>
                  <a:srgbClr val="F8F8F2"/>
                </a:solidFill>
                <a:latin typeface="Menlo Regular"/>
                <a:ea typeface="Menlo Regular"/>
                <a:cs typeface="Menlo Regular"/>
                <a:sym typeface="Menlo Regular"/>
              </a:rPr>
              <a:t>In [</a:t>
            </a:r>
            <a:r>
              <a:rPr dirty="0">
                <a:solidFill>
                  <a:srgbClr val="AE81FF"/>
                </a:solidFill>
                <a:latin typeface="Menlo Regular"/>
                <a:ea typeface="Menlo Regular"/>
                <a:cs typeface="Menlo Regular"/>
                <a:sym typeface="Menlo Regular"/>
              </a:rPr>
              <a:t>5</a:t>
            </a:r>
            <a:r>
              <a:rPr dirty="0">
                <a:solidFill>
                  <a:srgbClr val="F8F8F2"/>
                </a:solidFill>
                <a:latin typeface="Menlo Regular"/>
                <a:ea typeface="Menlo Regular"/>
                <a:cs typeface="Menlo Regular"/>
                <a:sym typeface="Menlo Regular"/>
              </a:rPr>
              <a:t>]: grouped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df1</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groupby([</a:t>
            </a:r>
            <a:r>
              <a:rPr dirty="0">
                <a:solidFill>
                  <a:srgbClr val="E6DB74"/>
                </a:solidFill>
                <a:latin typeface="Menlo Regular"/>
                <a:ea typeface="Menlo Regular"/>
                <a:cs typeface="Menlo Regular"/>
                <a:sym typeface="Menlo Regular"/>
              </a:rPr>
              <a:t>'page'</a:t>
            </a:r>
            <a:r>
              <a:rPr dirty="0">
                <a:solidFill>
                  <a:srgbClr val="F8F8F2"/>
                </a:solidFill>
                <a:latin typeface="Menlo Regular"/>
                <a:ea typeface="Menlo Regular"/>
                <a:cs typeface="Menlo Regular"/>
                <a:sym typeface="Menlo Regular"/>
              </a:rPr>
              <a:t>])</a:t>
            </a:r>
          </a:p>
          <a:p>
            <a:pPr lvl="0"/>
            <a:r>
              <a:rPr dirty="0">
                <a:solidFill>
                  <a:srgbClr val="F8F8F2"/>
                </a:solidFill>
                <a:latin typeface="Menlo Regular"/>
                <a:ea typeface="Menlo Regular"/>
                <a:cs typeface="Menlo Regular"/>
                <a:sym typeface="Menlo Regular"/>
              </a:rPr>
              <a:t>Out[</a:t>
            </a:r>
            <a:r>
              <a:rPr dirty="0">
                <a:solidFill>
                  <a:srgbClr val="AE81FF"/>
                </a:solidFill>
                <a:latin typeface="Menlo Regular"/>
                <a:ea typeface="Menlo Regular"/>
                <a:cs typeface="Menlo Regular"/>
                <a:sym typeface="Menlo Regular"/>
              </a:rPr>
              <a:t>5</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&lt;</a:t>
            </a:r>
            <a:r>
              <a:rPr dirty="0">
                <a:solidFill>
                  <a:srgbClr val="F8F8F2"/>
                </a:solidFill>
                <a:latin typeface="Menlo Regular"/>
                <a:ea typeface="Menlo Regular"/>
                <a:cs typeface="Menlo Regular"/>
                <a:sym typeface="Menlo Regular"/>
              </a:rPr>
              <a:t>pandas</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core</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groupby</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DataFrameGroupBy object at </a:t>
            </a:r>
            <a:r>
              <a:rPr dirty="0">
                <a:solidFill>
                  <a:srgbClr val="AE81FF"/>
                </a:solidFill>
                <a:latin typeface="Menlo Regular"/>
                <a:ea typeface="Menlo Regular"/>
                <a:cs typeface="Menlo Regular"/>
                <a:sym typeface="Menlo Regular"/>
              </a:rPr>
              <a:t>0x10f6b0dd0</a:t>
            </a:r>
            <a:r>
              <a:rPr dirty="0">
                <a:solidFill>
                  <a:srgbClr val="F92672"/>
                </a:solidFill>
                <a:latin typeface="Menlo Regular"/>
                <a:ea typeface="Menlo Regular"/>
                <a:cs typeface="Menlo Regular"/>
                <a:sym typeface="Menlo Regular"/>
              </a:rPr>
              <a:t>&gt;</a:t>
            </a:r>
            <a:endParaRPr dirty="0">
              <a:solidFill>
                <a:srgbClr val="F8F8F2"/>
              </a:solidFill>
              <a:latin typeface="Menlo Regular"/>
              <a:ea typeface="Menlo Regular"/>
              <a:cs typeface="Menlo Regular"/>
              <a:sym typeface="Menlo Regular"/>
            </a:endParaRPr>
          </a:p>
          <a:p>
            <a:pPr lvl="0"/>
            <a:endParaRPr dirty="0">
              <a:solidFill>
                <a:srgbClr val="F8F8F2"/>
              </a:solidFill>
              <a:latin typeface="Menlo Regular"/>
              <a:ea typeface="Menlo Regular"/>
              <a:cs typeface="Menlo Regular"/>
              <a:sym typeface="Menlo Regular"/>
            </a:endParaRPr>
          </a:p>
          <a:p>
            <a:pPr lvl="0"/>
            <a:r>
              <a:rPr dirty="0">
                <a:solidFill>
                  <a:srgbClr val="F8F8F2"/>
                </a:solidFill>
                <a:latin typeface="Menlo Regular"/>
                <a:ea typeface="Menlo Regular"/>
                <a:cs typeface="Menlo Regular"/>
                <a:sym typeface="Menlo Regular"/>
              </a:rPr>
              <a:t>In [</a:t>
            </a:r>
            <a:r>
              <a:rPr dirty="0">
                <a:solidFill>
                  <a:srgbClr val="AE81FF"/>
                </a:solidFill>
                <a:latin typeface="Menlo Regular"/>
                <a:ea typeface="Menlo Regular"/>
                <a:cs typeface="Menlo Regular"/>
                <a:sym typeface="Menlo Regular"/>
              </a:rPr>
              <a:t>6</a:t>
            </a:r>
            <a:r>
              <a:rPr dirty="0">
                <a:solidFill>
                  <a:srgbClr val="F8F8F2"/>
                </a:solidFill>
                <a:latin typeface="Menlo Regular"/>
                <a:ea typeface="Menlo Regular"/>
                <a:cs typeface="Menlo Regular"/>
                <a:sym typeface="Menlo Regular"/>
              </a:rPr>
              <a:t>]: grouped</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agg({</a:t>
            </a:r>
            <a:r>
              <a:rPr dirty="0">
                <a:solidFill>
                  <a:srgbClr val="E6DB74"/>
                </a:solidFill>
                <a:latin typeface="Menlo Regular"/>
                <a:ea typeface="Menlo Regular"/>
                <a:cs typeface="Menlo Regular"/>
                <a:sym typeface="Menlo Regular"/>
              </a:rPr>
              <a:t>'daily'</a:t>
            </a:r>
            <a:r>
              <a:rPr dirty="0">
                <a:solidFill>
                  <a:srgbClr val="F8F8F2"/>
                </a:solidFill>
                <a:latin typeface="Menlo Regular"/>
                <a:ea typeface="Menlo Regular"/>
                <a:cs typeface="Menlo Regular"/>
                <a:sym typeface="Menlo Regular"/>
              </a:rPr>
              <a:t>:</a:t>
            </a:r>
            <a:r>
              <a:rPr dirty="0">
                <a:solidFill>
                  <a:srgbClr val="E6DB74"/>
                </a:solidFill>
                <a:latin typeface="Menlo Regular"/>
                <a:ea typeface="Menlo Regular"/>
                <a:cs typeface="Menlo Regular"/>
                <a:sym typeface="Menlo Regular"/>
              </a:rPr>
              <a:t>'sum'</a:t>
            </a:r>
            <a:r>
              <a:rPr dirty="0">
                <a:solidFill>
                  <a:srgbClr val="F8F8F2"/>
                </a:solidFill>
                <a:latin typeface="Menlo Regular"/>
                <a:ea typeface="Menlo Regular"/>
                <a:cs typeface="Menlo Regular"/>
                <a:sym typeface="Menlo Regular"/>
              </a:rPr>
              <a:t>})</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plot(kind</a:t>
            </a:r>
            <a:r>
              <a:rPr dirty="0">
                <a:solidFill>
                  <a:srgbClr val="F92672"/>
                </a:solidFill>
                <a:latin typeface="Menlo Regular"/>
                <a:ea typeface="Menlo Regular"/>
                <a:cs typeface="Menlo Regular"/>
                <a:sym typeface="Menlo Regular"/>
              </a:rPr>
              <a:t>=</a:t>
            </a:r>
            <a:r>
              <a:rPr dirty="0">
                <a:solidFill>
                  <a:srgbClr val="E6DB74"/>
                </a:solidFill>
                <a:latin typeface="Menlo Regular"/>
                <a:ea typeface="Menlo Regular"/>
                <a:cs typeface="Menlo Regular"/>
                <a:sym typeface="Menlo Regular"/>
              </a:rPr>
              <a:t>'bar'</a:t>
            </a:r>
            <a:r>
              <a:rPr dirty="0">
                <a:solidFill>
                  <a:srgbClr val="F8F8F2"/>
                </a:solidFill>
                <a:latin typeface="Menlo Regular"/>
                <a:ea typeface="Menlo Regular"/>
                <a:cs typeface="Menlo Regular"/>
                <a:sym typeface="Menlo Regular"/>
              </a:rPr>
              <a:t>)</a:t>
            </a:r>
          </a:p>
          <a:p>
            <a:pPr lvl="0"/>
            <a:r>
              <a:rPr dirty="0">
                <a:solidFill>
                  <a:srgbClr val="F8F8F2"/>
                </a:solidFill>
                <a:latin typeface="Menlo Regular"/>
                <a:ea typeface="Menlo Regular"/>
                <a:cs typeface="Menlo Regular"/>
                <a:sym typeface="Menlo Regular"/>
              </a:rPr>
              <a:t>Out[</a:t>
            </a:r>
            <a:r>
              <a:rPr dirty="0">
                <a:solidFill>
                  <a:srgbClr val="AE81FF"/>
                </a:solidFill>
                <a:latin typeface="Menlo Regular"/>
                <a:ea typeface="Menlo Regular"/>
                <a:cs typeface="Menlo Regular"/>
                <a:sym typeface="Menlo Regular"/>
              </a:rPr>
              <a:t>6</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&lt;</a:t>
            </a:r>
            <a:r>
              <a:rPr dirty="0">
                <a:solidFill>
                  <a:srgbClr val="F8F8F2"/>
                </a:solidFill>
                <a:latin typeface="Menlo Regular"/>
                <a:ea typeface="Menlo Regular"/>
                <a:cs typeface="Menlo Regular"/>
                <a:sym typeface="Menlo Regular"/>
              </a:rPr>
              <a:t>matplotlib</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axes</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AxesSubplot at </a:t>
            </a:r>
            <a:r>
              <a:rPr dirty="0">
                <a:solidFill>
                  <a:srgbClr val="AE81FF"/>
                </a:solidFill>
                <a:latin typeface="Menlo Regular"/>
                <a:ea typeface="Menlo Regular"/>
                <a:cs typeface="Menlo Regular"/>
                <a:sym typeface="Menlo Regular"/>
              </a:rPr>
              <a:t>0x10f8f4d10</a:t>
            </a:r>
            <a:r>
              <a:rPr dirty="0">
                <a:solidFill>
                  <a:srgbClr val="F92672"/>
                </a:solidFill>
                <a:latin typeface="Menlo Regular"/>
                <a:ea typeface="Menlo Regular"/>
                <a:cs typeface="Menlo Regular"/>
                <a:sym typeface="Menlo Regular"/>
              </a:rPr>
              <a:t>&gt;</a:t>
            </a:r>
          </a:p>
        </p:txBody>
      </p:sp>
      <p:pic>
        <p:nvPicPr>
          <p:cNvPr id="228" name="mathlibplot_example.png"/>
          <p:cNvPicPr/>
          <p:nvPr/>
        </p:nvPicPr>
        <p:blipFill>
          <a:blip r:embed="rId2">
            <a:extLst/>
          </a:blip>
          <a:stretch>
            <a:fillRect/>
          </a:stretch>
        </p:blipFill>
        <p:spPr>
          <a:xfrm>
            <a:off x="8671579" y="2819064"/>
            <a:ext cx="2988851" cy="2142066"/>
          </a:xfrm>
          <a:prstGeom prst="rect">
            <a:avLst/>
          </a:prstGeom>
          <a:ln w="12700">
            <a:miter lim="400000"/>
          </a:ln>
        </p:spPr>
      </p:pic>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Scikit-learn churn data</a:t>
            </a:r>
          </a:p>
        </p:txBody>
      </p:sp>
      <p:sp>
        <p:nvSpPr>
          <p:cNvPr id="231" name="Shape 231"/>
          <p:cNvSpPr/>
          <p:nvPr/>
        </p:nvSpPr>
        <p:spPr>
          <a:xfrm>
            <a:off x="655053" y="1497443"/>
            <a:ext cx="11006016"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solidFill>
                  <a:srgbClr val="F8F8F2"/>
                </a:solidFill>
                <a:latin typeface="Menlo Regular"/>
                <a:ea typeface="Menlo Regular"/>
                <a:cs typeface="Menlo Regular"/>
                <a:sym typeface="Menlo Regular"/>
              </a:rPr>
              <a:t>[</a:t>
            </a:r>
            <a:r>
              <a:rPr>
                <a:solidFill>
                  <a:srgbClr val="E6DB74"/>
                </a:solidFill>
                <a:latin typeface="Menlo Regular"/>
                <a:ea typeface="Menlo Regular"/>
                <a:cs typeface="Menlo Regular"/>
                <a:sym typeface="Menlo Regular"/>
              </a:rPr>
              <a:t>'State'</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'Account Length'</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'Area Code'</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'Phone'</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"Int'l Plan"</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'VMail Plan'</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'VMail Message'</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'Day Mins'</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'Day Calls'</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'Day Charge'</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'Eve Mins'</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'Eve Calls'</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'Eve Charge'</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'Night Mins'</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'Night Calls'</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'Night Charge'</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'Intl Mins'</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'Intl Calls'</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'Intl Charge'</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'CustServ Calls'</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'Churn?'</a:t>
            </a:r>
            <a:r>
              <a:rPr>
                <a:solidFill>
                  <a:srgbClr val="F8F8F2"/>
                </a:solidFill>
                <a:latin typeface="Menlo Regular"/>
                <a:ea typeface="Menlo Regular"/>
                <a:cs typeface="Menlo Regular"/>
                <a:sym typeface="Menlo Regular"/>
              </a:rPr>
              <a:t>]</a:t>
            </a:r>
          </a:p>
          <a:p>
            <a:pPr lvl="0"/>
            <a:endParaRPr>
              <a:solidFill>
                <a:srgbClr val="F8F8F2"/>
              </a:solidFill>
              <a:latin typeface="Menlo Regular"/>
              <a:ea typeface="Menlo Regular"/>
              <a:cs typeface="Menlo Regular"/>
              <a:sym typeface="Menlo Regular"/>
            </a:endParaRPr>
          </a:p>
          <a:p>
            <a:pPr lvl="0"/>
            <a:r>
              <a:rPr>
                <a:solidFill>
                  <a:srgbClr val="F8F8F2"/>
                </a:solidFill>
                <a:latin typeface="Menlo Regular"/>
                <a:ea typeface="Menlo Regular"/>
                <a:cs typeface="Menlo Regular"/>
                <a:sym typeface="Menlo Regular"/>
              </a:rPr>
              <a:t> State  Account Length  Area Code     Phone Intl Plan VMail Plan  \</a:t>
            </a:r>
          </a:p>
          <a:p>
            <a:pPr lvl="0"/>
            <a:r>
              <a:rPr>
                <a:solidFill>
                  <a:srgbClr val="AE81FF"/>
                </a:solidFill>
                <a:latin typeface="Menlo Regular"/>
                <a:ea typeface="Menlo Regular"/>
                <a:cs typeface="Menlo Regular"/>
                <a:sym typeface="Menlo Regular"/>
              </a:rPr>
              <a:t>0</a:t>
            </a:r>
            <a:r>
              <a:rPr>
                <a:solidFill>
                  <a:srgbClr val="F8F8F2"/>
                </a:solidFill>
                <a:latin typeface="Menlo Regular"/>
                <a:ea typeface="Menlo Regular"/>
                <a:cs typeface="Menlo Regular"/>
                <a:sym typeface="Menlo Regular"/>
              </a:rPr>
              <a:t>    KS             </a:t>
            </a:r>
            <a:r>
              <a:rPr>
                <a:solidFill>
                  <a:srgbClr val="AE81FF"/>
                </a:solidFill>
                <a:latin typeface="Menlo Regular"/>
                <a:ea typeface="Menlo Regular"/>
                <a:cs typeface="Menlo Regular"/>
                <a:sym typeface="Menlo Regular"/>
              </a:rPr>
              <a:t>128</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415</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382</a:t>
            </a:r>
            <a:r>
              <a:rPr>
                <a:solidFill>
                  <a:srgbClr val="F92672"/>
                </a:solidFill>
                <a:latin typeface="Menlo Regular"/>
                <a:ea typeface="Menlo Regular"/>
                <a:cs typeface="Menlo Regular"/>
                <a:sym typeface="Menlo Regular"/>
              </a:rPr>
              <a:t>-</a:t>
            </a:r>
            <a:r>
              <a:rPr>
                <a:solidFill>
                  <a:srgbClr val="AE81FF"/>
                </a:solidFill>
                <a:latin typeface="Menlo Regular"/>
                <a:ea typeface="Menlo Regular"/>
                <a:cs typeface="Menlo Regular"/>
                <a:sym typeface="Menlo Regular"/>
              </a:rPr>
              <a:t>4657</a:t>
            </a:r>
            <a:r>
              <a:rPr>
                <a:solidFill>
                  <a:srgbClr val="F8F8F2"/>
                </a:solidFill>
                <a:latin typeface="Menlo Regular"/>
                <a:ea typeface="Menlo Regular"/>
                <a:cs typeface="Menlo Regular"/>
                <a:sym typeface="Menlo Regular"/>
              </a:rPr>
              <a:t>         no        yes</a:t>
            </a:r>
          </a:p>
          <a:p>
            <a:pPr lvl="0"/>
            <a:r>
              <a:rPr>
                <a:solidFill>
                  <a:srgbClr val="AE81FF"/>
                </a:solidFill>
                <a:latin typeface="Menlo Regular"/>
                <a:ea typeface="Menlo Regular"/>
                <a:cs typeface="Menlo Regular"/>
                <a:sym typeface="Menlo Regular"/>
              </a:rPr>
              <a:t>1</a:t>
            </a:r>
            <a:r>
              <a:rPr>
                <a:solidFill>
                  <a:srgbClr val="F8F8F2"/>
                </a:solidFill>
                <a:latin typeface="Menlo Regular"/>
                <a:ea typeface="Menlo Regular"/>
                <a:cs typeface="Menlo Regular"/>
                <a:sym typeface="Menlo Regular"/>
              </a:rPr>
              <a:t>    OH             </a:t>
            </a:r>
            <a:r>
              <a:rPr>
                <a:solidFill>
                  <a:srgbClr val="AE81FF"/>
                </a:solidFill>
                <a:latin typeface="Menlo Regular"/>
                <a:ea typeface="Menlo Regular"/>
                <a:cs typeface="Menlo Regular"/>
                <a:sym typeface="Menlo Regular"/>
              </a:rPr>
              <a:t>107</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415</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371</a:t>
            </a:r>
            <a:r>
              <a:rPr>
                <a:solidFill>
                  <a:srgbClr val="F92672"/>
                </a:solidFill>
                <a:latin typeface="Menlo Regular"/>
                <a:ea typeface="Menlo Regular"/>
                <a:cs typeface="Menlo Regular"/>
                <a:sym typeface="Menlo Regular"/>
              </a:rPr>
              <a:t>-</a:t>
            </a:r>
            <a:r>
              <a:rPr>
                <a:solidFill>
                  <a:srgbClr val="AE81FF"/>
                </a:solidFill>
                <a:latin typeface="Menlo Regular"/>
                <a:ea typeface="Menlo Regular"/>
                <a:cs typeface="Menlo Regular"/>
                <a:sym typeface="Menlo Regular"/>
              </a:rPr>
              <a:t>7191</a:t>
            </a:r>
            <a:r>
              <a:rPr>
                <a:solidFill>
                  <a:srgbClr val="F8F8F2"/>
                </a:solidFill>
                <a:latin typeface="Menlo Regular"/>
                <a:ea typeface="Menlo Regular"/>
                <a:cs typeface="Menlo Regular"/>
                <a:sym typeface="Menlo Regular"/>
              </a:rPr>
              <a:t>         no        yes</a:t>
            </a:r>
          </a:p>
          <a:p>
            <a:pPr lvl="0"/>
            <a:r>
              <a:rPr>
                <a:solidFill>
                  <a:srgbClr val="AE81FF"/>
                </a:solidFill>
                <a:latin typeface="Menlo Regular"/>
                <a:ea typeface="Menlo Regular"/>
                <a:cs typeface="Menlo Regular"/>
                <a:sym typeface="Menlo Regular"/>
              </a:rPr>
              <a:t>2</a:t>
            </a:r>
            <a:r>
              <a:rPr>
                <a:solidFill>
                  <a:srgbClr val="F8F8F2"/>
                </a:solidFill>
                <a:latin typeface="Menlo Regular"/>
                <a:ea typeface="Menlo Regular"/>
                <a:cs typeface="Menlo Regular"/>
                <a:sym typeface="Menlo Regular"/>
              </a:rPr>
              <a:t>    NJ             </a:t>
            </a:r>
            <a:r>
              <a:rPr>
                <a:solidFill>
                  <a:srgbClr val="AE81FF"/>
                </a:solidFill>
                <a:latin typeface="Menlo Regular"/>
                <a:ea typeface="Menlo Regular"/>
                <a:cs typeface="Menlo Regular"/>
                <a:sym typeface="Menlo Regular"/>
              </a:rPr>
              <a:t>137</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415</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358</a:t>
            </a:r>
            <a:r>
              <a:rPr>
                <a:solidFill>
                  <a:srgbClr val="F92672"/>
                </a:solidFill>
                <a:latin typeface="Menlo Regular"/>
                <a:ea typeface="Menlo Regular"/>
                <a:cs typeface="Menlo Regular"/>
                <a:sym typeface="Menlo Regular"/>
              </a:rPr>
              <a:t>-</a:t>
            </a:r>
            <a:r>
              <a:rPr>
                <a:solidFill>
                  <a:srgbClr val="AE81FF"/>
                </a:solidFill>
                <a:latin typeface="Menlo Regular"/>
                <a:ea typeface="Menlo Regular"/>
                <a:cs typeface="Menlo Regular"/>
                <a:sym typeface="Menlo Regular"/>
              </a:rPr>
              <a:t>1921</a:t>
            </a:r>
            <a:r>
              <a:rPr>
                <a:solidFill>
                  <a:srgbClr val="F8F8F2"/>
                </a:solidFill>
                <a:latin typeface="Menlo Regular"/>
                <a:ea typeface="Menlo Regular"/>
                <a:cs typeface="Menlo Regular"/>
                <a:sym typeface="Menlo Regular"/>
              </a:rPr>
              <a:t>         no         no</a:t>
            </a:r>
          </a:p>
          <a:p>
            <a:pPr lvl="0"/>
            <a:r>
              <a:rPr>
                <a:solidFill>
                  <a:srgbClr val="AE81FF"/>
                </a:solidFill>
                <a:latin typeface="Menlo Regular"/>
                <a:ea typeface="Menlo Regular"/>
                <a:cs typeface="Menlo Regular"/>
                <a:sym typeface="Menlo Regular"/>
              </a:rPr>
              <a:t>3</a:t>
            </a:r>
            <a:r>
              <a:rPr>
                <a:solidFill>
                  <a:srgbClr val="F8F8F2"/>
                </a:solidFill>
                <a:latin typeface="Menlo Regular"/>
                <a:ea typeface="Menlo Regular"/>
                <a:cs typeface="Menlo Regular"/>
                <a:sym typeface="Menlo Regular"/>
              </a:rPr>
              <a:t>    OH              </a:t>
            </a:r>
            <a:r>
              <a:rPr>
                <a:solidFill>
                  <a:srgbClr val="AE81FF"/>
                </a:solidFill>
                <a:latin typeface="Menlo Regular"/>
                <a:ea typeface="Menlo Regular"/>
                <a:cs typeface="Menlo Regular"/>
                <a:sym typeface="Menlo Regular"/>
              </a:rPr>
              <a:t>84</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408</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375</a:t>
            </a:r>
            <a:r>
              <a:rPr>
                <a:solidFill>
                  <a:srgbClr val="F92672"/>
                </a:solidFill>
                <a:latin typeface="Menlo Regular"/>
                <a:ea typeface="Menlo Regular"/>
                <a:cs typeface="Menlo Regular"/>
                <a:sym typeface="Menlo Regular"/>
              </a:rPr>
              <a:t>-</a:t>
            </a:r>
            <a:r>
              <a:rPr>
                <a:solidFill>
                  <a:srgbClr val="AE81FF"/>
                </a:solidFill>
                <a:latin typeface="Menlo Regular"/>
                <a:ea typeface="Menlo Regular"/>
                <a:cs typeface="Menlo Regular"/>
                <a:sym typeface="Menlo Regular"/>
              </a:rPr>
              <a:t>9999</a:t>
            </a:r>
            <a:r>
              <a:rPr>
                <a:solidFill>
                  <a:srgbClr val="F8F8F2"/>
                </a:solidFill>
                <a:latin typeface="Menlo Regular"/>
                <a:ea typeface="Menlo Regular"/>
                <a:cs typeface="Menlo Regular"/>
                <a:sym typeface="Menlo Regular"/>
              </a:rPr>
              <a:t>        yes         no</a:t>
            </a:r>
          </a:p>
          <a:p>
            <a:pPr lvl="0"/>
            <a:endParaRPr>
              <a:solidFill>
                <a:srgbClr val="F8F8F2"/>
              </a:solidFill>
              <a:latin typeface="Menlo Regular"/>
              <a:ea typeface="Menlo Regular"/>
              <a:cs typeface="Menlo Regular"/>
              <a:sym typeface="Menlo Regular"/>
            </a:endParaRPr>
          </a:p>
          <a:p>
            <a:pPr lvl="0"/>
            <a:r>
              <a:rPr>
                <a:solidFill>
                  <a:srgbClr val="F8F8F2"/>
                </a:solidFill>
                <a:latin typeface="Menlo Regular"/>
                <a:ea typeface="Menlo Regular"/>
                <a:cs typeface="Menlo Regular"/>
                <a:sym typeface="Menlo Regular"/>
              </a:rPr>
              <a:t>   Night Charge  Intl Mins  Intl Calls  Intl Charge  CustServ Calls  Churn</a:t>
            </a:r>
            <a:r>
              <a:rPr>
                <a:solidFill>
                  <a:srgbClr val="960050"/>
                </a:solidFill>
                <a:latin typeface="Menlo Regular"/>
                <a:ea typeface="Menlo Regular"/>
                <a:cs typeface="Menlo Regular"/>
                <a:sym typeface="Menlo Regular"/>
              </a:rPr>
              <a:t>?</a:t>
            </a:r>
            <a:endParaRPr>
              <a:solidFill>
                <a:srgbClr val="F8F8F2"/>
              </a:solidFill>
              <a:latin typeface="Menlo Regular"/>
              <a:ea typeface="Menlo Regular"/>
              <a:cs typeface="Menlo Regular"/>
              <a:sym typeface="Menlo Regular"/>
            </a:endParaRPr>
          </a:p>
          <a:p>
            <a:pPr lvl="0"/>
            <a:r>
              <a:rPr>
                <a:solidFill>
                  <a:srgbClr val="AE81FF"/>
                </a:solidFill>
                <a:latin typeface="Menlo Regular"/>
                <a:ea typeface="Menlo Regular"/>
                <a:cs typeface="Menlo Regular"/>
                <a:sym typeface="Menlo Regular"/>
              </a:rPr>
              <a:t>0</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11.01</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10.0</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3</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2.70</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1</a:t>
            </a:r>
            <a:r>
              <a:rPr>
                <a:solidFill>
                  <a:srgbClr val="F8F8F2"/>
                </a:solidFill>
                <a:latin typeface="Menlo Regular"/>
                <a:ea typeface="Menlo Regular"/>
                <a:cs typeface="Menlo Regular"/>
                <a:sym typeface="Menlo Regular"/>
              </a:rPr>
              <a:t>  False</a:t>
            </a:r>
            <a:r>
              <a:rPr>
                <a:solidFill>
                  <a:srgbClr val="F92672"/>
                </a:solidFill>
                <a:latin typeface="Menlo Regular"/>
                <a:ea typeface="Menlo Regular"/>
                <a:cs typeface="Menlo Regular"/>
                <a:sym typeface="Menlo Regular"/>
              </a:rPr>
              <a:t>.</a:t>
            </a:r>
            <a:endParaRPr>
              <a:solidFill>
                <a:srgbClr val="F8F8F2"/>
              </a:solidFill>
              <a:latin typeface="Menlo Regular"/>
              <a:ea typeface="Menlo Regular"/>
              <a:cs typeface="Menlo Regular"/>
              <a:sym typeface="Menlo Regular"/>
            </a:endParaRPr>
          </a:p>
          <a:p>
            <a:pPr lvl="0"/>
            <a:r>
              <a:rPr>
                <a:solidFill>
                  <a:srgbClr val="AE81FF"/>
                </a:solidFill>
                <a:latin typeface="Menlo Regular"/>
                <a:ea typeface="Menlo Regular"/>
                <a:cs typeface="Menlo Regular"/>
                <a:sym typeface="Menlo Regular"/>
              </a:rPr>
              <a:t>1</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11.45</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13.7</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3</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3.70</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1</a:t>
            </a:r>
            <a:r>
              <a:rPr>
                <a:solidFill>
                  <a:srgbClr val="F8F8F2"/>
                </a:solidFill>
                <a:latin typeface="Menlo Regular"/>
                <a:ea typeface="Menlo Regular"/>
                <a:cs typeface="Menlo Regular"/>
                <a:sym typeface="Menlo Regular"/>
              </a:rPr>
              <a:t>  False</a:t>
            </a:r>
            <a:r>
              <a:rPr>
                <a:solidFill>
                  <a:srgbClr val="F92672"/>
                </a:solidFill>
                <a:latin typeface="Menlo Regular"/>
                <a:ea typeface="Menlo Regular"/>
                <a:cs typeface="Menlo Regular"/>
                <a:sym typeface="Menlo Regular"/>
              </a:rPr>
              <a:t>.</a:t>
            </a:r>
            <a:endParaRPr>
              <a:solidFill>
                <a:srgbClr val="F8F8F2"/>
              </a:solidFill>
              <a:latin typeface="Menlo Regular"/>
              <a:ea typeface="Menlo Regular"/>
              <a:cs typeface="Menlo Regular"/>
              <a:sym typeface="Menlo Regular"/>
            </a:endParaRPr>
          </a:p>
          <a:p>
            <a:pPr lvl="0"/>
            <a:r>
              <a:rPr>
                <a:solidFill>
                  <a:srgbClr val="AE81FF"/>
                </a:solidFill>
                <a:latin typeface="Menlo Regular"/>
                <a:ea typeface="Menlo Regular"/>
                <a:cs typeface="Menlo Regular"/>
                <a:sym typeface="Menlo Regular"/>
              </a:rPr>
              <a:t>2</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7.32</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12.2</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5</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3.29</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0</a:t>
            </a:r>
            <a:r>
              <a:rPr>
                <a:solidFill>
                  <a:srgbClr val="F8F8F2"/>
                </a:solidFill>
                <a:latin typeface="Menlo Regular"/>
                <a:ea typeface="Menlo Regular"/>
                <a:cs typeface="Menlo Regular"/>
                <a:sym typeface="Menlo Regular"/>
              </a:rPr>
              <a:t>  False</a:t>
            </a:r>
            <a:r>
              <a:rPr>
                <a:solidFill>
                  <a:srgbClr val="F92672"/>
                </a:solidFill>
                <a:latin typeface="Menlo Regular"/>
                <a:ea typeface="Menlo Regular"/>
                <a:cs typeface="Menlo Regular"/>
                <a:sym typeface="Menlo Regular"/>
              </a:rPr>
              <a:t>.</a:t>
            </a:r>
            <a:endParaRPr>
              <a:solidFill>
                <a:srgbClr val="F8F8F2"/>
              </a:solidFill>
              <a:latin typeface="Menlo Regular"/>
              <a:ea typeface="Menlo Regular"/>
              <a:cs typeface="Menlo Regular"/>
              <a:sym typeface="Menlo Regular"/>
            </a:endParaRPr>
          </a:p>
          <a:p>
            <a:pPr lvl="0"/>
            <a:r>
              <a:rPr>
                <a:solidFill>
                  <a:srgbClr val="AE81FF"/>
                </a:solidFill>
                <a:latin typeface="Menlo Regular"/>
                <a:ea typeface="Menlo Regular"/>
                <a:cs typeface="Menlo Regular"/>
                <a:sym typeface="Menlo Regular"/>
              </a:rPr>
              <a:t>3</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8.86</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6.6</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7</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1.78</a:t>
            </a:r>
            <a:r>
              <a:rPr>
                <a:solidFill>
                  <a:srgbClr val="F8F8F2"/>
                </a:solidFill>
                <a:latin typeface="Menlo Regular"/>
                <a:ea typeface="Menlo Regular"/>
                <a:cs typeface="Menlo Regular"/>
                <a:sym typeface="Menlo Regular"/>
              </a:rPr>
              <a:t>               </a:t>
            </a:r>
            <a:r>
              <a:rPr>
                <a:solidFill>
                  <a:srgbClr val="AE81FF"/>
                </a:solidFill>
                <a:latin typeface="Menlo Regular"/>
                <a:ea typeface="Menlo Regular"/>
                <a:cs typeface="Menlo Regular"/>
                <a:sym typeface="Menlo Regular"/>
              </a:rPr>
              <a:t>2</a:t>
            </a:r>
            <a:r>
              <a:rPr>
                <a:solidFill>
                  <a:srgbClr val="F8F8F2"/>
                </a:solidFill>
                <a:latin typeface="Menlo Regular"/>
                <a:ea typeface="Menlo Regular"/>
                <a:cs typeface="Menlo Regular"/>
                <a:sym typeface="Menlo Regular"/>
              </a:rPr>
              <a:t>  False</a:t>
            </a:r>
            <a:r>
              <a:rPr>
                <a:solidFill>
                  <a:srgbClr val="F92672"/>
                </a:solidFill>
                <a:latin typeface="Menlo Regular"/>
                <a:ea typeface="Menlo Regular"/>
                <a:cs typeface="Menlo Regular"/>
                <a:sym typeface="Menlo Regular"/>
              </a:rPr>
              <a:t>.</a:t>
            </a:r>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Scikit-learn churn example</a:t>
            </a:r>
          </a:p>
        </p:txBody>
      </p:sp>
      <p:sp>
        <p:nvSpPr>
          <p:cNvPr id="234" name="Shape 234"/>
          <p:cNvSpPr/>
          <p:nvPr/>
        </p:nvSpPr>
        <p:spPr>
          <a:xfrm>
            <a:off x="571037" y="1168798"/>
            <a:ext cx="11006016" cy="5158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solidFill>
                  <a:srgbClr val="F92672"/>
                </a:solidFill>
                <a:latin typeface="Menlo Regular"/>
                <a:ea typeface="Menlo Regular"/>
                <a:cs typeface="Menlo Regular"/>
                <a:sym typeface="Menlo Regular"/>
              </a:rPr>
              <a:t>from</a:t>
            </a:r>
            <a:r>
              <a:rPr>
                <a:solidFill>
                  <a:srgbClr val="F8F8F2"/>
                </a:solidFill>
                <a:latin typeface="Menlo Regular"/>
                <a:ea typeface="Menlo Regular"/>
                <a:cs typeface="Menlo Regular"/>
                <a:sym typeface="Menlo Regular"/>
              </a:rPr>
              <a:t> __future__ </a:t>
            </a:r>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division</a:t>
            </a:r>
          </a:p>
          <a:p>
            <a:pPr lvl="0"/>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pandas </a:t>
            </a:r>
            <a:r>
              <a:rPr>
                <a:solidFill>
                  <a:srgbClr val="F92672"/>
                </a:solidFill>
                <a:latin typeface="Menlo Regular"/>
                <a:ea typeface="Menlo Regular"/>
                <a:cs typeface="Menlo Regular"/>
                <a:sym typeface="Menlo Regular"/>
              </a:rPr>
              <a:t>as</a:t>
            </a:r>
            <a:r>
              <a:rPr>
                <a:solidFill>
                  <a:srgbClr val="F8F8F2"/>
                </a:solidFill>
                <a:latin typeface="Menlo Regular"/>
                <a:ea typeface="Menlo Regular"/>
                <a:cs typeface="Menlo Regular"/>
                <a:sym typeface="Menlo Regular"/>
              </a:rPr>
              <a:t> pd</a:t>
            </a:r>
          </a:p>
          <a:p>
            <a:pPr lvl="0"/>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numpy </a:t>
            </a:r>
            <a:r>
              <a:rPr>
                <a:solidFill>
                  <a:srgbClr val="F92672"/>
                </a:solidFill>
                <a:latin typeface="Menlo Regular"/>
                <a:ea typeface="Menlo Regular"/>
                <a:cs typeface="Menlo Regular"/>
                <a:sym typeface="Menlo Regular"/>
              </a:rPr>
              <a:t>as</a:t>
            </a:r>
            <a:r>
              <a:rPr>
                <a:solidFill>
                  <a:srgbClr val="F8F8F2"/>
                </a:solidFill>
                <a:latin typeface="Menlo Regular"/>
                <a:ea typeface="Menlo Regular"/>
                <a:cs typeface="Menlo Regular"/>
                <a:sym typeface="Menlo Regular"/>
              </a:rPr>
              <a:t> np</a:t>
            </a:r>
          </a:p>
          <a:p>
            <a:pPr lvl="0"/>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matplotlib.pyplot </a:t>
            </a:r>
            <a:r>
              <a:rPr>
                <a:solidFill>
                  <a:srgbClr val="F92672"/>
                </a:solidFill>
                <a:latin typeface="Menlo Regular"/>
                <a:ea typeface="Menlo Regular"/>
                <a:cs typeface="Menlo Regular"/>
                <a:sym typeface="Menlo Regular"/>
              </a:rPr>
              <a:t>as</a:t>
            </a:r>
            <a:r>
              <a:rPr>
                <a:solidFill>
                  <a:srgbClr val="F8F8F2"/>
                </a:solidFill>
                <a:latin typeface="Menlo Regular"/>
                <a:ea typeface="Menlo Regular"/>
                <a:cs typeface="Menlo Regular"/>
                <a:sym typeface="Menlo Regular"/>
              </a:rPr>
              <a:t> plt</a:t>
            </a:r>
          </a:p>
          <a:p>
            <a:pPr lvl="0"/>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json</a:t>
            </a:r>
          </a:p>
          <a:p>
            <a:pPr lvl="0"/>
            <a:endParaRPr>
              <a:solidFill>
                <a:srgbClr val="F8F8F2"/>
              </a:solidFill>
              <a:latin typeface="Menlo Regular"/>
              <a:ea typeface="Menlo Regular"/>
              <a:cs typeface="Menlo Regular"/>
              <a:sym typeface="Menlo Regular"/>
            </a:endParaRPr>
          </a:p>
          <a:p>
            <a:pPr lvl="0"/>
            <a:r>
              <a:rPr>
                <a:solidFill>
                  <a:srgbClr val="F92672"/>
                </a:solidFill>
                <a:latin typeface="Menlo Regular"/>
                <a:ea typeface="Menlo Regular"/>
                <a:cs typeface="Menlo Regular"/>
                <a:sym typeface="Menlo Regular"/>
              </a:rPr>
              <a:t>from</a:t>
            </a:r>
            <a:r>
              <a:rPr>
                <a:solidFill>
                  <a:srgbClr val="F8F8F2"/>
                </a:solidFill>
                <a:latin typeface="Menlo Regular"/>
                <a:ea typeface="Menlo Regular"/>
                <a:cs typeface="Menlo Regular"/>
                <a:sym typeface="Menlo Regular"/>
              </a:rPr>
              <a:t> sklearn.cross_validation </a:t>
            </a:r>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KFold</a:t>
            </a:r>
          </a:p>
          <a:p>
            <a:pPr lvl="0"/>
            <a:r>
              <a:rPr>
                <a:solidFill>
                  <a:srgbClr val="F92672"/>
                </a:solidFill>
                <a:latin typeface="Menlo Regular"/>
                <a:ea typeface="Menlo Regular"/>
                <a:cs typeface="Menlo Regular"/>
                <a:sym typeface="Menlo Regular"/>
              </a:rPr>
              <a:t>from</a:t>
            </a:r>
            <a:r>
              <a:rPr>
                <a:solidFill>
                  <a:srgbClr val="F8F8F2"/>
                </a:solidFill>
                <a:latin typeface="Menlo Regular"/>
                <a:ea typeface="Menlo Regular"/>
                <a:cs typeface="Menlo Regular"/>
                <a:sym typeface="Menlo Regular"/>
              </a:rPr>
              <a:t> sklearn.preprocessing </a:t>
            </a:r>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StandardScaler</a:t>
            </a:r>
          </a:p>
          <a:p>
            <a:pPr lvl="0"/>
            <a:r>
              <a:rPr>
                <a:solidFill>
                  <a:srgbClr val="F92672"/>
                </a:solidFill>
                <a:latin typeface="Menlo Regular"/>
                <a:ea typeface="Menlo Regular"/>
                <a:cs typeface="Menlo Regular"/>
                <a:sym typeface="Menlo Regular"/>
              </a:rPr>
              <a:t>from</a:t>
            </a:r>
            <a:r>
              <a:rPr>
                <a:solidFill>
                  <a:srgbClr val="F8F8F2"/>
                </a:solidFill>
                <a:latin typeface="Menlo Regular"/>
                <a:ea typeface="Menlo Regular"/>
                <a:cs typeface="Menlo Regular"/>
                <a:sym typeface="Menlo Regular"/>
              </a:rPr>
              <a:t> sklearn.cross_validation </a:t>
            </a:r>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train_test_split</a:t>
            </a:r>
          </a:p>
          <a:p>
            <a:pPr lvl="0"/>
            <a:r>
              <a:rPr>
                <a:solidFill>
                  <a:srgbClr val="F92672"/>
                </a:solidFill>
                <a:latin typeface="Menlo Regular"/>
                <a:ea typeface="Menlo Regular"/>
                <a:cs typeface="Menlo Regular"/>
                <a:sym typeface="Menlo Regular"/>
              </a:rPr>
              <a:t>from</a:t>
            </a:r>
            <a:r>
              <a:rPr>
                <a:solidFill>
                  <a:srgbClr val="F8F8F2"/>
                </a:solidFill>
                <a:latin typeface="Menlo Regular"/>
                <a:ea typeface="Menlo Regular"/>
                <a:cs typeface="Menlo Regular"/>
                <a:sym typeface="Menlo Regular"/>
              </a:rPr>
              <a:t> sklearn.svm </a:t>
            </a:r>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SVC</a:t>
            </a:r>
          </a:p>
          <a:p>
            <a:pPr lvl="0"/>
            <a:r>
              <a:rPr>
                <a:solidFill>
                  <a:srgbClr val="F92672"/>
                </a:solidFill>
                <a:latin typeface="Menlo Regular"/>
                <a:ea typeface="Menlo Regular"/>
                <a:cs typeface="Menlo Regular"/>
                <a:sym typeface="Menlo Regular"/>
              </a:rPr>
              <a:t>from</a:t>
            </a:r>
            <a:r>
              <a:rPr>
                <a:solidFill>
                  <a:srgbClr val="F8F8F2"/>
                </a:solidFill>
                <a:latin typeface="Menlo Regular"/>
                <a:ea typeface="Menlo Regular"/>
                <a:cs typeface="Menlo Regular"/>
                <a:sym typeface="Menlo Regular"/>
              </a:rPr>
              <a:t> sklearn.ensemble </a:t>
            </a:r>
            <a:r>
              <a:rPr>
                <a:solidFill>
                  <a:srgbClr val="F92672"/>
                </a:solidFill>
                <a:latin typeface="Menlo Regular"/>
                <a:ea typeface="Menlo Regular"/>
                <a:cs typeface="Menlo Regular"/>
                <a:sym typeface="Menlo Regular"/>
              </a:rPr>
              <a:t>import</a:t>
            </a:r>
            <a:r>
              <a:rPr>
                <a:solidFill>
                  <a:srgbClr val="F8F8F2"/>
                </a:solidFill>
                <a:latin typeface="Menlo Regular"/>
                <a:ea typeface="Menlo Regular"/>
                <a:cs typeface="Menlo Regular"/>
                <a:sym typeface="Menlo Regular"/>
              </a:rPr>
              <a:t> RandomForestClassifier </a:t>
            </a:r>
            <a:r>
              <a:rPr>
                <a:solidFill>
                  <a:srgbClr val="66D9EF"/>
                </a:solidFill>
                <a:latin typeface="Menlo Regular"/>
                <a:ea typeface="Menlo Regular"/>
                <a:cs typeface="Menlo Regular"/>
                <a:sym typeface="Menlo Regular"/>
              </a:rPr>
              <a:t>as</a:t>
            </a:r>
            <a:r>
              <a:rPr>
                <a:solidFill>
                  <a:srgbClr val="F8F8F2"/>
                </a:solidFill>
                <a:latin typeface="Menlo Regular"/>
                <a:ea typeface="Menlo Regular"/>
                <a:cs typeface="Menlo Regular"/>
                <a:sym typeface="Menlo Regular"/>
              </a:rPr>
              <a:t> RF</a:t>
            </a:r>
          </a:p>
          <a:p>
            <a:pPr lvl="0"/>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matplotlib inline</a:t>
            </a:r>
          </a:p>
          <a:p>
            <a:pPr lvl="0"/>
            <a:r>
              <a:rPr>
                <a:solidFill>
                  <a:srgbClr val="F8F8F2"/>
                </a:solidFill>
                <a:latin typeface="Menlo Regular"/>
                <a:ea typeface="Menlo Regular"/>
                <a:cs typeface="Menlo Regular"/>
                <a:sym typeface="Menlo Regular"/>
              </a:rPr>
              <a:t>churn_df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pd</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read_csv(</a:t>
            </a:r>
            <a:r>
              <a:rPr>
                <a:solidFill>
                  <a:srgbClr val="E6DB74"/>
                </a:solidFill>
                <a:latin typeface="Menlo Regular"/>
                <a:ea typeface="Menlo Regular"/>
                <a:cs typeface="Menlo Regular"/>
                <a:sym typeface="Menlo Regular"/>
              </a:rPr>
              <a:t>'churn.csv'</a:t>
            </a:r>
            <a:r>
              <a:rPr>
                <a:solidFill>
                  <a:srgbClr val="F8F8F2"/>
                </a:solidFill>
                <a:latin typeface="Menlo Regular"/>
                <a:ea typeface="Menlo Regular"/>
                <a:cs typeface="Menlo Regular"/>
                <a:sym typeface="Menlo Regular"/>
              </a:rPr>
              <a:t>)</a:t>
            </a:r>
          </a:p>
          <a:p>
            <a:pPr lvl="0"/>
            <a:r>
              <a:rPr>
                <a:solidFill>
                  <a:srgbClr val="F8F8F2"/>
                </a:solidFill>
                <a:latin typeface="Menlo Regular"/>
                <a:ea typeface="Menlo Regular"/>
                <a:cs typeface="Menlo Regular"/>
                <a:sym typeface="Menlo Regular"/>
              </a:rPr>
              <a:t>col_names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churn_df</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columns</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tolist()</a:t>
            </a:r>
          </a:p>
          <a:p>
            <a:pPr lvl="0"/>
            <a:endParaRPr>
              <a:solidFill>
                <a:srgbClr val="F8F8F2"/>
              </a:solidFill>
              <a:latin typeface="Menlo Regular"/>
              <a:ea typeface="Menlo Regular"/>
              <a:cs typeface="Menlo Regular"/>
              <a:sym typeface="Menlo Regular"/>
            </a:endParaRPr>
          </a:p>
          <a:p>
            <a:pPr lvl="0"/>
            <a:r>
              <a:rPr>
                <a:solidFill>
                  <a:srgbClr val="66D9EF"/>
                </a:solidFill>
                <a:latin typeface="Menlo Regular"/>
                <a:ea typeface="Menlo Regular"/>
                <a:cs typeface="Menlo Regular"/>
                <a:sym typeface="Menlo Regular"/>
              </a:rPr>
              <a:t>print</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"Column names:"</a:t>
            </a:r>
            <a:endParaRPr>
              <a:solidFill>
                <a:srgbClr val="F8F8F2"/>
              </a:solidFill>
              <a:latin typeface="Menlo Regular"/>
              <a:ea typeface="Menlo Regular"/>
              <a:cs typeface="Menlo Regular"/>
              <a:sym typeface="Menlo Regular"/>
            </a:endParaRPr>
          </a:p>
          <a:p>
            <a:pPr lvl="0"/>
            <a:r>
              <a:rPr>
                <a:solidFill>
                  <a:srgbClr val="66D9EF"/>
                </a:solidFill>
                <a:latin typeface="Menlo Regular"/>
                <a:ea typeface="Menlo Regular"/>
                <a:cs typeface="Menlo Regular"/>
                <a:sym typeface="Menlo Regular"/>
              </a:rPr>
              <a:t>print</a:t>
            </a:r>
            <a:r>
              <a:rPr>
                <a:solidFill>
                  <a:srgbClr val="F8F8F2"/>
                </a:solidFill>
                <a:latin typeface="Menlo Regular"/>
                <a:ea typeface="Menlo Regular"/>
                <a:cs typeface="Menlo Regular"/>
                <a:sym typeface="Menlo Regular"/>
              </a:rPr>
              <a:t> col_names</a:t>
            </a:r>
          </a:p>
          <a:p>
            <a:pPr lvl="0"/>
            <a:endParaRPr>
              <a:solidFill>
                <a:srgbClr val="F8F8F2"/>
              </a:solidFill>
              <a:latin typeface="Menlo Regular"/>
              <a:ea typeface="Menlo Regular"/>
              <a:cs typeface="Menlo Regular"/>
              <a:sym typeface="Menlo Regular"/>
            </a:endParaRPr>
          </a:p>
          <a:p>
            <a:pPr lvl="0"/>
            <a:r>
              <a:rPr>
                <a:solidFill>
                  <a:srgbClr val="F8F8F2"/>
                </a:solidFill>
                <a:latin typeface="Menlo Regular"/>
                <a:ea typeface="Menlo Regular"/>
                <a:cs typeface="Menlo Regular"/>
                <a:sym typeface="Menlo Regular"/>
              </a:rPr>
              <a:t>to_show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col_names[:</a:t>
            </a:r>
            <a:r>
              <a:rPr>
                <a:solidFill>
                  <a:srgbClr val="AE81FF"/>
                </a:solidFill>
                <a:latin typeface="Menlo Regular"/>
                <a:ea typeface="Menlo Regular"/>
                <a:cs typeface="Menlo Regular"/>
                <a:sym typeface="Menlo Regular"/>
              </a:rPr>
              <a:t>6</a:t>
            </a:r>
            <a:r>
              <a:rPr>
                <a:solidFill>
                  <a:srgbClr val="F8F8F2"/>
                </a:solidFill>
                <a:latin typeface="Menlo Regular"/>
                <a:ea typeface="Menlo Regular"/>
                <a:cs typeface="Menlo Regular"/>
                <a:sym typeface="Menlo Regular"/>
              </a:rPr>
              <a:t>]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col_names[</a:t>
            </a:r>
            <a:r>
              <a:rPr>
                <a:solidFill>
                  <a:srgbClr val="F92672"/>
                </a:solidFill>
                <a:latin typeface="Menlo Regular"/>
                <a:ea typeface="Menlo Regular"/>
                <a:cs typeface="Menlo Regular"/>
                <a:sym typeface="Menlo Regular"/>
              </a:rPr>
              <a:t>-</a:t>
            </a:r>
            <a:r>
              <a:rPr>
                <a:solidFill>
                  <a:srgbClr val="AE81FF"/>
                </a:solidFill>
                <a:latin typeface="Menlo Regular"/>
                <a:ea typeface="Menlo Regular"/>
                <a:cs typeface="Menlo Regular"/>
                <a:sym typeface="Menlo Regular"/>
              </a:rPr>
              <a:t>6</a:t>
            </a:r>
            <a:r>
              <a:rPr>
                <a:solidFill>
                  <a:srgbClr val="F8F8F2"/>
                </a:solidFill>
                <a:latin typeface="Menlo Regular"/>
                <a:ea typeface="Menlo Regular"/>
                <a:cs typeface="Menlo Regular"/>
                <a:sym typeface="Menlo Regular"/>
              </a:rPr>
              <a:t>:]</a:t>
            </a:r>
          </a:p>
        </p:txBody>
      </p:sp>
      <p:grpSp>
        <p:nvGrpSpPr>
          <p:cNvPr id="237" name="Group 237"/>
          <p:cNvGrpSpPr/>
          <p:nvPr/>
        </p:nvGrpSpPr>
        <p:grpSpPr>
          <a:xfrm>
            <a:off x="479212" y="1098325"/>
            <a:ext cx="10002632" cy="3251425"/>
            <a:chOff x="0" y="0"/>
            <a:chExt cx="10002630" cy="3251424"/>
          </a:xfrm>
        </p:grpSpPr>
        <p:sp>
          <p:nvSpPr>
            <p:cNvPr id="235" name="Shape 235"/>
            <p:cNvSpPr/>
            <p:nvPr/>
          </p:nvSpPr>
          <p:spPr>
            <a:xfrm>
              <a:off x="0" y="0"/>
              <a:ext cx="8410789" cy="3251425"/>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236" name="Shape 236"/>
            <p:cNvSpPr/>
            <p:nvPr/>
          </p:nvSpPr>
          <p:spPr>
            <a:xfrm>
              <a:off x="8613954" y="1251943"/>
              <a:ext cx="1388677"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IMPORTS</a:t>
              </a:r>
            </a:p>
          </p:txBody>
        </p:sp>
      </p:grpSp>
      <p:grpSp>
        <p:nvGrpSpPr>
          <p:cNvPr id="240" name="Group 240"/>
          <p:cNvGrpSpPr/>
          <p:nvPr/>
        </p:nvGrpSpPr>
        <p:grpSpPr>
          <a:xfrm>
            <a:off x="293916" y="4239709"/>
            <a:ext cx="11053216" cy="2284402"/>
            <a:chOff x="0" y="0"/>
            <a:chExt cx="11053215" cy="2284401"/>
          </a:xfrm>
        </p:grpSpPr>
        <p:sp>
          <p:nvSpPr>
            <p:cNvPr id="238" name="Shape 238"/>
            <p:cNvSpPr/>
            <p:nvPr/>
          </p:nvSpPr>
          <p:spPr>
            <a:xfrm>
              <a:off x="0" y="0"/>
              <a:ext cx="6198960" cy="2284402"/>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239" name="Shape 239"/>
            <p:cNvSpPr/>
            <p:nvPr/>
          </p:nvSpPr>
          <p:spPr>
            <a:xfrm>
              <a:off x="6544953" y="812042"/>
              <a:ext cx="4508263"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400">
                  <a:solidFill>
                    <a:srgbClr val="F8F8F2"/>
                  </a:solidFill>
                  <a:latin typeface="Menlo Regular"/>
                  <a:ea typeface="Menlo Regular"/>
                  <a:cs typeface="Menlo Regular"/>
                  <a:sym typeface="Menlo Regular"/>
                </a:defRPr>
              </a:lvl1pPr>
            </a:lstStyle>
            <a:p>
              <a:pPr lvl="0">
                <a:defRPr sz="1800">
                  <a:solidFill>
                    <a:srgbClr val="000000"/>
                  </a:solidFill>
                </a:defRPr>
              </a:pPr>
              <a:r>
                <a:rPr sz="2400">
                  <a:solidFill>
                    <a:srgbClr val="F8F8F2"/>
                  </a:solidFill>
                </a:rPr>
                <a:t>LOAD FILE / EXPLORE DATA</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0"/>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23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4" nodeType="clickEffect">
                                  <p:stCondLst>
                                    <p:cond delay="0"/>
                                  </p:stCondLst>
                                  <p:iterate>
                                    <p:tmAbs val="0"/>
                                  </p:iterate>
                                  <p:childTnLst>
                                    <p:set>
                                      <p:cBhvr>
                                        <p:cTn id="17" fill="hold">
                                          <p:stCondLst>
                                            <p:cond delay="0"/>
                                          </p:stCondLst>
                                        </p:cTn>
                                        <p:tgtEl>
                                          <p:spTgt spid="2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animBg="1" advAuto="0"/>
      <p:bldP spid="237" grpId="3" animBg="1" advAuto="0"/>
      <p:bldP spid="240" grpId="2" animBg="1" advAuto="0"/>
      <p:bldP spid="240" grpId="4"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Scikit-learn churn example</a:t>
            </a:r>
          </a:p>
        </p:txBody>
      </p:sp>
      <p:sp>
        <p:nvSpPr>
          <p:cNvPr id="243" name="Shape 243"/>
          <p:cNvSpPr/>
          <p:nvPr/>
        </p:nvSpPr>
        <p:spPr>
          <a:xfrm>
            <a:off x="571037" y="1149259"/>
            <a:ext cx="11006016" cy="5158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r>
              <a:rPr>
                <a:solidFill>
                  <a:srgbClr val="66D9EF"/>
                </a:solidFill>
                <a:latin typeface="Menlo Regular"/>
                <a:ea typeface="Menlo Regular"/>
                <a:cs typeface="Menlo Regular"/>
                <a:sym typeface="Menlo Regular"/>
              </a:rPr>
              <a:t>print</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a:t>
            </a:r>
            <a:r>
              <a:rPr>
                <a:solidFill>
                  <a:srgbClr val="AE81FF"/>
                </a:solidFill>
                <a:latin typeface="Menlo Regular"/>
                <a:ea typeface="Menlo Regular"/>
                <a:cs typeface="Menlo Regular"/>
                <a:sym typeface="Menlo Regular"/>
              </a:rPr>
              <a:t>\n</a:t>
            </a:r>
            <a:r>
              <a:rPr>
                <a:solidFill>
                  <a:srgbClr val="E6DB74"/>
                </a:solidFill>
                <a:latin typeface="Menlo Regular"/>
                <a:ea typeface="Menlo Regular"/>
                <a:cs typeface="Menlo Regular"/>
                <a:sym typeface="Menlo Regular"/>
              </a:rPr>
              <a:t>Sample data:"</a:t>
            </a:r>
            <a:endParaRPr>
              <a:solidFill>
                <a:srgbClr val="F8F8F2"/>
              </a:solidFill>
              <a:latin typeface="Menlo Regular"/>
              <a:ea typeface="Menlo Regular"/>
              <a:cs typeface="Menlo Regular"/>
              <a:sym typeface="Menlo Regular"/>
            </a:endParaRPr>
          </a:p>
          <a:p>
            <a:pPr lvl="0"/>
            <a:r>
              <a:rPr>
                <a:solidFill>
                  <a:srgbClr val="F8F8F2"/>
                </a:solidFill>
                <a:latin typeface="Menlo Regular"/>
                <a:ea typeface="Menlo Regular"/>
                <a:cs typeface="Menlo Regular"/>
                <a:sym typeface="Menlo Regular"/>
              </a:rPr>
              <a:t>churn_df[to_show]</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head(</a:t>
            </a:r>
            <a:r>
              <a:rPr>
                <a:solidFill>
                  <a:srgbClr val="AE81FF"/>
                </a:solidFill>
                <a:latin typeface="Menlo Regular"/>
                <a:ea typeface="Menlo Regular"/>
                <a:cs typeface="Menlo Regular"/>
                <a:sym typeface="Menlo Regular"/>
              </a:rPr>
              <a:t>2</a:t>
            </a:r>
            <a:r>
              <a:rPr>
                <a:solidFill>
                  <a:srgbClr val="F8F8F2"/>
                </a:solidFill>
                <a:latin typeface="Menlo Regular"/>
                <a:ea typeface="Menlo Regular"/>
                <a:cs typeface="Menlo Regular"/>
                <a:sym typeface="Menlo Regular"/>
              </a:rPr>
              <a:t>)</a:t>
            </a:r>
          </a:p>
          <a:p>
            <a:pPr lvl="0"/>
            <a:r>
              <a:rPr>
                <a:solidFill>
                  <a:srgbClr val="75715E"/>
                </a:solidFill>
                <a:latin typeface="Menlo Regular"/>
                <a:ea typeface="Menlo Regular"/>
                <a:cs typeface="Menlo Regular"/>
                <a:sym typeface="Menlo Regular"/>
              </a:rPr>
              <a:t># Isolate target data</a:t>
            </a:r>
            <a:endParaRPr>
              <a:solidFill>
                <a:srgbClr val="F8F8F2"/>
              </a:solidFill>
              <a:latin typeface="Menlo Regular"/>
              <a:ea typeface="Menlo Regular"/>
              <a:cs typeface="Menlo Regular"/>
              <a:sym typeface="Menlo Regular"/>
            </a:endParaRPr>
          </a:p>
          <a:p>
            <a:pPr lvl="0"/>
            <a:r>
              <a:rPr>
                <a:solidFill>
                  <a:srgbClr val="F8F8F2"/>
                </a:solidFill>
                <a:latin typeface="Menlo Regular"/>
                <a:ea typeface="Menlo Regular"/>
                <a:cs typeface="Menlo Regular"/>
                <a:sym typeface="Menlo Regular"/>
              </a:rPr>
              <a:t>churn_result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churn_df[</a:t>
            </a:r>
            <a:r>
              <a:rPr>
                <a:solidFill>
                  <a:srgbClr val="E6DB74"/>
                </a:solidFill>
                <a:latin typeface="Menlo Regular"/>
                <a:ea typeface="Menlo Regular"/>
                <a:cs typeface="Menlo Regular"/>
                <a:sym typeface="Menlo Regular"/>
              </a:rPr>
              <a:t>'Churn?'</a:t>
            </a:r>
            <a:r>
              <a:rPr>
                <a:solidFill>
                  <a:srgbClr val="F8F8F2"/>
                </a:solidFill>
                <a:latin typeface="Menlo Regular"/>
                <a:ea typeface="Menlo Regular"/>
                <a:cs typeface="Menlo Regular"/>
                <a:sym typeface="Menlo Regular"/>
              </a:rPr>
              <a:t>]</a:t>
            </a:r>
          </a:p>
          <a:p>
            <a:pPr lvl="0"/>
            <a:r>
              <a:rPr>
                <a:solidFill>
                  <a:srgbClr val="F8F8F2"/>
                </a:solidFill>
                <a:latin typeface="Menlo Regular"/>
                <a:ea typeface="Menlo Regular"/>
                <a:cs typeface="Menlo Regular"/>
                <a:sym typeface="Menlo Regular"/>
              </a:rPr>
              <a:t>y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np</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where(churn_result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'True.'</a:t>
            </a:r>
            <a:r>
              <a:rPr>
                <a:solidFill>
                  <a:srgbClr val="F8F8F2"/>
                </a:solidFill>
                <a:latin typeface="Menlo Regular"/>
                <a:ea typeface="Menlo Regular"/>
                <a:cs typeface="Menlo Regular"/>
                <a:sym typeface="Menlo Regular"/>
              </a:rPr>
              <a:t>,</a:t>
            </a:r>
            <a:r>
              <a:rPr>
                <a:solidFill>
                  <a:srgbClr val="AE81FF"/>
                </a:solidFill>
                <a:latin typeface="Menlo Regular"/>
                <a:ea typeface="Menlo Regular"/>
                <a:cs typeface="Menlo Regular"/>
                <a:sym typeface="Menlo Regular"/>
              </a:rPr>
              <a:t>1</a:t>
            </a:r>
            <a:r>
              <a:rPr>
                <a:solidFill>
                  <a:srgbClr val="F8F8F2"/>
                </a:solidFill>
                <a:latin typeface="Menlo Regular"/>
                <a:ea typeface="Menlo Regular"/>
                <a:cs typeface="Menlo Regular"/>
                <a:sym typeface="Menlo Regular"/>
              </a:rPr>
              <a:t>,</a:t>
            </a:r>
            <a:r>
              <a:rPr>
                <a:solidFill>
                  <a:srgbClr val="AE81FF"/>
                </a:solidFill>
                <a:latin typeface="Menlo Regular"/>
                <a:ea typeface="Menlo Regular"/>
                <a:cs typeface="Menlo Regular"/>
                <a:sym typeface="Menlo Regular"/>
              </a:rPr>
              <a:t>0</a:t>
            </a:r>
            <a:r>
              <a:rPr>
                <a:solidFill>
                  <a:srgbClr val="F8F8F2"/>
                </a:solidFill>
                <a:latin typeface="Menlo Regular"/>
                <a:ea typeface="Menlo Regular"/>
                <a:cs typeface="Menlo Regular"/>
                <a:sym typeface="Menlo Regular"/>
              </a:rPr>
              <a:t>)</a:t>
            </a:r>
          </a:p>
          <a:p>
            <a:pPr lvl="0"/>
            <a:r>
              <a:rPr>
                <a:solidFill>
                  <a:srgbClr val="F8F8F2"/>
                </a:solidFill>
                <a:latin typeface="Menlo Regular"/>
                <a:ea typeface="Menlo Regular"/>
                <a:cs typeface="Menlo Regular"/>
                <a:sym typeface="Menlo Regular"/>
              </a:rPr>
              <a:t>to_drop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'State'</a:t>
            </a:r>
            <a:r>
              <a:rPr>
                <a:solidFill>
                  <a:srgbClr val="F8F8F2"/>
                </a:solidFill>
                <a:latin typeface="Menlo Regular"/>
                <a:ea typeface="Menlo Regular"/>
                <a:cs typeface="Menlo Regular"/>
                <a:sym typeface="Menlo Regular"/>
              </a:rPr>
              <a:t>,</a:t>
            </a:r>
            <a:r>
              <a:rPr>
                <a:solidFill>
                  <a:srgbClr val="E6DB74"/>
                </a:solidFill>
                <a:latin typeface="Menlo Regular"/>
                <a:ea typeface="Menlo Regular"/>
                <a:cs typeface="Menlo Regular"/>
                <a:sym typeface="Menlo Regular"/>
              </a:rPr>
              <a:t>'Area Code'</a:t>
            </a:r>
            <a:r>
              <a:rPr>
                <a:solidFill>
                  <a:srgbClr val="F8F8F2"/>
                </a:solidFill>
                <a:latin typeface="Menlo Regular"/>
                <a:ea typeface="Menlo Regular"/>
                <a:cs typeface="Menlo Regular"/>
                <a:sym typeface="Menlo Regular"/>
              </a:rPr>
              <a:t>,</a:t>
            </a:r>
            <a:r>
              <a:rPr>
                <a:solidFill>
                  <a:srgbClr val="E6DB74"/>
                </a:solidFill>
                <a:latin typeface="Menlo Regular"/>
                <a:ea typeface="Menlo Regular"/>
                <a:cs typeface="Menlo Regular"/>
                <a:sym typeface="Menlo Regular"/>
              </a:rPr>
              <a:t>'Phone'</a:t>
            </a:r>
            <a:r>
              <a:rPr>
                <a:solidFill>
                  <a:srgbClr val="F8F8F2"/>
                </a:solidFill>
                <a:latin typeface="Menlo Regular"/>
                <a:ea typeface="Menlo Regular"/>
                <a:cs typeface="Menlo Regular"/>
                <a:sym typeface="Menlo Regular"/>
              </a:rPr>
              <a:t>,</a:t>
            </a:r>
            <a:r>
              <a:rPr>
                <a:solidFill>
                  <a:srgbClr val="E6DB74"/>
                </a:solidFill>
                <a:latin typeface="Menlo Regular"/>
                <a:ea typeface="Menlo Regular"/>
                <a:cs typeface="Menlo Regular"/>
                <a:sym typeface="Menlo Regular"/>
              </a:rPr>
              <a:t>'Churn?'</a:t>
            </a:r>
            <a:r>
              <a:rPr>
                <a:solidFill>
                  <a:srgbClr val="F8F8F2"/>
                </a:solidFill>
                <a:latin typeface="Menlo Regular"/>
                <a:ea typeface="Menlo Regular"/>
                <a:cs typeface="Menlo Regular"/>
                <a:sym typeface="Menlo Regular"/>
              </a:rPr>
              <a:t>]</a:t>
            </a:r>
          </a:p>
          <a:p>
            <a:pPr lvl="0"/>
            <a:r>
              <a:rPr>
                <a:solidFill>
                  <a:srgbClr val="F8F8F2"/>
                </a:solidFill>
                <a:latin typeface="Menlo Regular"/>
                <a:ea typeface="Menlo Regular"/>
                <a:cs typeface="Menlo Regular"/>
                <a:sym typeface="Menlo Regular"/>
              </a:rPr>
              <a:t>churn_feat_space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churn_df</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drop(to_drop,axis</a:t>
            </a:r>
            <a:r>
              <a:rPr>
                <a:solidFill>
                  <a:srgbClr val="F92672"/>
                </a:solidFill>
                <a:latin typeface="Menlo Regular"/>
                <a:ea typeface="Menlo Regular"/>
                <a:cs typeface="Menlo Regular"/>
                <a:sym typeface="Menlo Regular"/>
              </a:rPr>
              <a:t>=</a:t>
            </a:r>
            <a:r>
              <a:rPr>
                <a:solidFill>
                  <a:srgbClr val="AE81FF"/>
                </a:solidFill>
                <a:latin typeface="Menlo Regular"/>
                <a:ea typeface="Menlo Regular"/>
                <a:cs typeface="Menlo Regular"/>
                <a:sym typeface="Menlo Regular"/>
              </a:rPr>
              <a:t>1</a:t>
            </a:r>
            <a:r>
              <a:rPr>
                <a:solidFill>
                  <a:srgbClr val="F8F8F2"/>
                </a:solidFill>
                <a:latin typeface="Menlo Regular"/>
                <a:ea typeface="Menlo Regular"/>
                <a:cs typeface="Menlo Regular"/>
                <a:sym typeface="Menlo Regular"/>
              </a:rPr>
              <a:t>)</a:t>
            </a:r>
          </a:p>
          <a:p>
            <a:pPr lvl="0"/>
            <a:r>
              <a:rPr>
                <a:solidFill>
                  <a:srgbClr val="75715E"/>
                </a:solidFill>
                <a:latin typeface="Menlo Regular"/>
                <a:ea typeface="Menlo Regular"/>
                <a:cs typeface="Menlo Regular"/>
                <a:sym typeface="Menlo Regular"/>
              </a:rPr>
              <a:t># 'yes'/'no' has to be converted to boolean values</a:t>
            </a:r>
            <a:endParaRPr>
              <a:solidFill>
                <a:srgbClr val="F8F8F2"/>
              </a:solidFill>
              <a:latin typeface="Menlo Regular"/>
              <a:ea typeface="Menlo Regular"/>
              <a:cs typeface="Menlo Regular"/>
              <a:sym typeface="Menlo Regular"/>
            </a:endParaRPr>
          </a:p>
          <a:p>
            <a:pPr lvl="0"/>
            <a:r>
              <a:rPr>
                <a:solidFill>
                  <a:srgbClr val="75715E"/>
                </a:solidFill>
                <a:latin typeface="Menlo Regular"/>
                <a:ea typeface="Menlo Regular"/>
                <a:cs typeface="Menlo Regular"/>
                <a:sym typeface="Menlo Regular"/>
              </a:rPr>
              <a:t># NumPy converts these from boolean to 1. and 0. later</a:t>
            </a:r>
            <a:endParaRPr>
              <a:solidFill>
                <a:srgbClr val="F8F8F2"/>
              </a:solidFill>
              <a:latin typeface="Menlo Regular"/>
              <a:ea typeface="Menlo Regular"/>
              <a:cs typeface="Menlo Regular"/>
              <a:sym typeface="Menlo Regular"/>
            </a:endParaRPr>
          </a:p>
          <a:p>
            <a:pPr lvl="0"/>
            <a:r>
              <a:rPr>
                <a:solidFill>
                  <a:srgbClr val="F8F8F2"/>
                </a:solidFill>
                <a:latin typeface="Menlo Regular"/>
                <a:ea typeface="Menlo Regular"/>
                <a:cs typeface="Menlo Regular"/>
                <a:sym typeface="Menlo Regular"/>
              </a:rPr>
              <a:t>yes_no_cols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"Int'l Plan"</a:t>
            </a:r>
            <a:r>
              <a:rPr>
                <a:solidFill>
                  <a:srgbClr val="F8F8F2"/>
                </a:solidFill>
                <a:latin typeface="Menlo Regular"/>
                <a:ea typeface="Menlo Regular"/>
                <a:cs typeface="Menlo Regular"/>
                <a:sym typeface="Menlo Regular"/>
              </a:rPr>
              <a:t>,</a:t>
            </a:r>
            <a:r>
              <a:rPr>
                <a:solidFill>
                  <a:srgbClr val="E6DB74"/>
                </a:solidFill>
                <a:latin typeface="Menlo Regular"/>
                <a:ea typeface="Menlo Regular"/>
                <a:cs typeface="Menlo Regular"/>
                <a:sym typeface="Menlo Regular"/>
              </a:rPr>
              <a:t>"VMail Plan"</a:t>
            </a:r>
            <a:r>
              <a:rPr>
                <a:solidFill>
                  <a:srgbClr val="F8F8F2"/>
                </a:solidFill>
                <a:latin typeface="Menlo Regular"/>
                <a:ea typeface="Menlo Regular"/>
                <a:cs typeface="Menlo Regular"/>
                <a:sym typeface="Menlo Regular"/>
              </a:rPr>
              <a:t>]</a:t>
            </a:r>
          </a:p>
          <a:p>
            <a:pPr lvl="0"/>
            <a:r>
              <a:rPr>
                <a:solidFill>
                  <a:srgbClr val="F8F8F2"/>
                </a:solidFill>
                <a:latin typeface="Menlo Regular"/>
                <a:ea typeface="Menlo Regular"/>
                <a:cs typeface="Menlo Regular"/>
                <a:sym typeface="Menlo Regular"/>
              </a:rPr>
              <a:t>churn_feat_space[yes_no_cols]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churn_feat_space[yes_no_cols]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'yes'</a:t>
            </a:r>
            <a:endParaRPr>
              <a:solidFill>
                <a:srgbClr val="F8F8F2"/>
              </a:solidFill>
              <a:latin typeface="Menlo Regular"/>
              <a:ea typeface="Menlo Regular"/>
              <a:cs typeface="Menlo Regular"/>
              <a:sym typeface="Menlo Regular"/>
            </a:endParaRPr>
          </a:p>
          <a:p>
            <a:pPr lvl="0"/>
            <a:endParaRPr>
              <a:solidFill>
                <a:srgbClr val="F8F8F2"/>
              </a:solidFill>
              <a:latin typeface="Menlo Regular"/>
              <a:ea typeface="Menlo Regular"/>
              <a:cs typeface="Menlo Regular"/>
              <a:sym typeface="Menlo Regular"/>
            </a:endParaRPr>
          </a:p>
          <a:p>
            <a:pPr lvl="0"/>
            <a:r>
              <a:rPr>
                <a:solidFill>
                  <a:srgbClr val="75715E"/>
                </a:solidFill>
                <a:latin typeface="Menlo Regular"/>
                <a:ea typeface="Menlo Regular"/>
                <a:cs typeface="Menlo Regular"/>
                <a:sym typeface="Menlo Regular"/>
              </a:rPr>
              <a:t># Pull out features for future use</a:t>
            </a:r>
            <a:endParaRPr>
              <a:solidFill>
                <a:srgbClr val="F8F8F2"/>
              </a:solidFill>
              <a:latin typeface="Menlo Regular"/>
              <a:ea typeface="Menlo Regular"/>
              <a:cs typeface="Menlo Regular"/>
              <a:sym typeface="Menlo Regular"/>
            </a:endParaRPr>
          </a:p>
          <a:p>
            <a:pPr lvl="0"/>
            <a:r>
              <a:rPr>
                <a:solidFill>
                  <a:srgbClr val="F8F8F2"/>
                </a:solidFill>
                <a:latin typeface="Menlo Regular"/>
                <a:ea typeface="Menlo Regular"/>
                <a:cs typeface="Menlo Regular"/>
                <a:sym typeface="Menlo Regular"/>
              </a:rPr>
              <a:t>features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churn_feat_space</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columns</a:t>
            </a:r>
          </a:p>
          <a:p>
            <a:pPr lvl="0"/>
            <a:r>
              <a:rPr>
                <a:solidFill>
                  <a:srgbClr val="F8F8F2"/>
                </a:solidFill>
                <a:latin typeface="Menlo Regular"/>
                <a:ea typeface="Menlo Regular"/>
                <a:cs typeface="Menlo Regular"/>
                <a:sym typeface="Menlo Regular"/>
              </a:rPr>
              <a:t>X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churn_feat_space</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as_matrix()</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astype(np</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float)</a:t>
            </a:r>
          </a:p>
          <a:p>
            <a:pPr lvl="0"/>
            <a:r>
              <a:rPr>
                <a:solidFill>
                  <a:srgbClr val="F8F8F2"/>
                </a:solidFill>
                <a:latin typeface="Menlo Regular"/>
                <a:ea typeface="Menlo Regular"/>
                <a:cs typeface="Menlo Regular"/>
                <a:sym typeface="Menlo Regular"/>
              </a:rPr>
              <a:t>scaler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StandardScaler()</a:t>
            </a:r>
          </a:p>
          <a:p>
            <a:pPr lvl="0"/>
            <a:r>
              <a:rPr>
                <a:solidFill>
                  <a:srgbClr val="F8F8F2"/>
                </a:solidFill>
                <a:latin typeface="Menlo Regular"/>
                <a:ea typeface="Menlo Regular"/>
                <a:cs typeface="Menlo Regular"/>
                <a:sym typeface="Menlo Regular"/>
              </a:rPr>
              <a:t>X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scaler</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fit_transform(X)</a:t>
            </a:r>
          </a:p>
          <a:p>
            <a:pPr lvl="0"/>
            <a:r>
              <a:rPr>
                <a:solidFill>
                  <a:srgbClr val="66D9EF"/>
                </a:solidFill>
                <a:latin typeface="Menlo Regular"/>
                <a:ea typeface="Menlo Regular"/>
                <a:cs typeface="Menlo Regular"/>
                <a:sym typeface="Menlo Regular"/>
              </a:rPr>
              <a:t>print</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"Feature space holds %d observations and %d features"</a:t>
            </a:r>
            <a:r>
              <a:rPr>
                <a:solidFill>
                  <a:srgbClr val="F8F8F2"/>
                </a:solidFill>
                <a:latin typeface="Menlo Regular"/>
                <a:ea typeface="Menlo Regular"/>
                <a:cs typeface="Menlo Regular"/>
                <a:sym typeface="Menlo Regular"/>
              </a:rPr>
              <a:t> </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 X</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shape</a:t>
            </a:r>
          </a:p>
          <a:p>
            <a:pPr lvl="0"/>
            <a:r>
              <a:rPr>
                <a:solidFill>
                  <a:srgbClr val="66D9EF"/>
                </a:solidFill>
                <a:latin typeface="Menlo Regular"/>
                <a:ea typeface="Menlo Regular"/>
                <a:cs typeface="Menlo Regular"/>
                <a:sym typeface="Menlo Regular"/>
              </a:rPr>
              <a:t>print</a:t>
            </a:r>
            <a:r>
              <a:rPr>
                <a:solidFill>
                  <a:srgbClr val="F8F8F2"/>
                </a:solidFill>
                <a:latin typeface="Menlo Regular"/>
                <a:ea typeface="Menlo Regular"/>
                <a:cs typeface="Menlo Regular"/>
                <a:sym typeface="Menlo Regular"/>
              </a:rPr>
              <a:t> </a:t>
            </a:r>
            <a:r>
              <a:rPr>
                <a:solidFill>
                  <a:srgbClr val="E6DB74"/>
                </a:solidFill>
                <a:latin typeface="Menlo Regular"/>
                <a:ea typeface="Menlo Regular"/>
                <a:cs typeface="Menlo Regular"/>
                <a:sym typeface="Menlo Regular"/>
              </a:rPr>
              <a:t>"Unique target labels:"</a:t>
            </a:r>
            <a:r>
              <a:rPr>
                <a:solidFill>
                  <a:srgbClr val="F8F8F2"/>
                </a:solidFill>
                <a:latin typeface="Menlo Regular"/>
                <a:ea typeface="Menlo Regular"/>
                <a:cs typeface="Menlo Regular"/>
                <a:sym typeface="Menlo Regular"/>
              </a:rPr>
              <a:t>, np</a:t>
            </a:r>
            <a:r>
              <a:rPr>
                <a:solidFill>
                  <a:srgbClr val="F92672"/>
                </a:solidFill>
                <a:latin typeface="Menlo Regular"/>
                <a:ea typeface="Menlo Regular"/>
                <a:cs typeface="Menlo Regular"/>
                <a:sym typeface="Menlo Regular"/>
              </a:rPr>
              <a:t>.</a:t>
            </a:r>
            <a:r>
              <a:rPr>
                <a:solidFill>
                  <a:srgbClr val="F8F8F2"/>
                </a:solidFill>
                <a:latin typeface="Menlo Regular"/>
                <a:ea typeface="Menlo Regular"/>
                <a:cs typeface="Menlo Regular"/>
                <a:sym typeface="Menlo Regular"/>
              </a:rPr>
              <a:t>unique(y)</a:t>
            </a:r>
          </a:p>
        </p:txBody>
      </p:sp>
      <p:grpSp>
        <p:nvGrpSpPr>
          <p:cNvPr id="246" name="Group 246"/>
          <p:cNvGrpSpPr/>
          <p:nvPr/>
        </p:nvGrpSpPr>
        <p:grpSpPr>
          <a:xfrm>
            <a:off x="479211" y="1098325"/>
            <a:ext cx="10095702" cy="3251425"/>
            <a:chOff x="0" y="0"/>
            <a:chExt cx="10095700" cy="3251424"/>
          </a:xfrm>
        </p:grpSpPr>
        <p:sp>
          <p:nvSpPr>
            <p:cNvPr id="244" name="Shape 244"/>
            <p:cNvSpPr/>
            <p:nvPr/>
          </p:nvSpPr>
          <p:spPr>
            <a:xfrm>
              <a:off x="0" y="0"/>
              <a:ext cx="10095701" cy="3251425"/>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245" name="Shape 245"/>
            <p:cNvSpPr/>
            <p:nvPr/>
          </p:nvSpPr>
          <p:spPr>
            <a:xfrm>
              <a:off x="8264704" y="284338"/>
              <a:ext cx="1755687" cy="1158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rPr sz="2400">
                  <a:solidFill>
                    <a:srgbClr val="F8F8F2"/>
                  </a:solidFill>
                  <a:latin typeface="Menlo Regular"/>
                  <a:ea typeface="Menlo Regular"/>
                  <a:cs typeface="Menlo Regular"/>
                  <a:sym typeface="Menlo Regular"/>
                </a:rPr>
                <a:t>FORMAT</a:t>
              </a:r>
            </a:p>
            <a:p>
              <a:pPr lvl="0"/>
              <a:r>
                <a:rPr sz="2400">
                  <a:solidFill>
                    <a:srgbClr val="F8F8F2"/>
                  </a:solidFill>
                  <a:latin typeface="Menlo Regular"/>
                  <a:ea typeface="Menlo Regular"/>
                  <a:cs typeface="Menlo Regular"/>
                  <a:sym typeface="Menlo Regular"/>
                </a:rPr>
                <a:t>DATA FOR</a:t>
              </a:r>
            </a:p>
            <a:p>
              <a:pPr lvl="0"/>
              <a:r>
                <a:rPr sz="2400">
                  <a:solidFill>
                    <a:srgbClr val="F8F8F2"/>
                  </a:solidFill>
                  <a:latin typeface="Menlo Regular"/>
                  <a:ea typeface="Menlo Regular"/>
                  <a:cs typeface="Menlo Regular"/>
                  <a:sym typeface="Menlo Regular"/>
                </a:rPr>
                <a:t>USAGE</a:t>
              </a:r>
            </a:p>
          </p:txBody>
        </p:sp>
      </p:grpSp>
      <p:grpSp>
        <p:nvGrpSpPr>
          <p:cNvPr id="249" name="Group 249"/>
          <p:cNvGrpSpPr/>
          <p:nvPr/>
        </p:nvGrpSpPr>
        <p:grpSpPr>
          <a:xfrm>
            <a:off x="458101" y="4349748"/>
            <a:ext cx="10095701" cy="2295526"/>
            <a:chOff x="0" y="0"/>
            <a:chExt cx="10095700" cy="2295525"/>
          </a:xfrm>
        </p:grpSpPr>
        <p:sp>
          <p:nvSpPr>
            <p:cNvPr id="247" name="Shape 247"/>
            <p:cNvSpPr/>
            <p:nvPr/>
          </p:nvSpPr>
          <p:spPr>
            <a:xfrm>
              <a:off x="0" y="0"/>
              <a:ext cx="10095701" cy="2295525"/>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248" name="Shape 248"/>
            <p:cNvSpPr/>
            <p:nvPr/>
          </p:nvSpPr>
          <p:spPr>
            <a:xfrm>
              <a:off x="8264704" y="200744"/>
              <a:ext cx="1755687" cy="1158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rPr sz="2400">
                  <a:solidFill>
                    <a:srgbClr val="F8F8F2"/>
                  </a:solidFill>
                  <a:latin typeface="Menlo Regular"/>
                  <a:ea typeface="Menlo Regular"/>
                  <a:cs typeface="Menlo Regular"/>
                  <a:sym typeface="Menlo Regular"/>
                </a:rPr>
                <a:t>FORMAT</a:t>
              </a:r>
            </a:p>
            <a:p>
              <a:pPr lvl="0"/>
              <a:r>
                <a:rPr sz="2400">
                  <a:solidFill>
                    <a:srgbClr val="F8F8F2"/>
                  </a:solidFill>
                  <a:latin typeface="Menlo Regular"/>
                  <a:ea typeface="Menlo Regular"/>
                  <a:cs typeface="Menlo Regular"/>
                  <a:sym typeface="Menlo Regular"/>
                </a:rPr>
                <a:t>DATA FOR</a:t>
              </a:r>
            </a:p>
            <a:p>
              <a:pPr lvl="0"/>
              <a:r>
                <a:rPr sz="2400">
                  <a:solidFill>
                    <a:srgbClr val="F8F8F2"/>
                  </a:solidFill>
                  <a:latin typeface="Menlo Regular"/>
                  <a:ea typeface="Menlo Regular"/>
                  <a:cs typeface="Menlo Regular"/>
                  <a:sym typeface="Menlo Regular"/>
                </a:rPr>
                <a:t>USAGE</a:t>
              </a: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9"/>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24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4" nodeType="clickEffect">
                                  <p:stCondLst>
                                    <p:cond delay="0"/>
                                  </p:stCondLst>
                                  <p:iterate>
                                    <p:tmAbs val="0"/>
                                  </p:iterate>
                                  <p:childTnLst>
                                    <p:set>
                                      <p:cBhvr>
                                        <p:cTn id="17" fill="hold">
                                          <p:stCondLst>
                                            <p:cond delay="0"/>
                                          </p:stCondLst>
                                        </p:cTn>
                                        <p:tgtEl>
                                          <p:spTgt spid="2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animBg="1" advAuto="0"/>
      <p:bldP spid="246" grpId="3" animBg="1" advAuto="0"/>
      <p:bldP spid="249" grpId="2" animBg="1" advAuto="0"/>
      <p:bldP spid="249" grpId="4"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nvSpPr>
        <p:spPr>
          <a:xfrm>
            <a:off x="8342632" y="1890445"/>
            <a:ext cx="3244564" cy="28842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6400" spc="-150">
                <a:latin typeface="Arial Bold"/>
                <a:ea typeface="Arial Bold"/>
                <a:cs typeface="Arial Bold"/>
                <a:sym typeface="Arial Bold"/>
              </a:defRPr>
            </a:lvl1pPr>
          </a:lstStyle>
          <a:p>
            <a:pPr lvl="0">
              <a:defRPr sz="1800" spc="0"/>
            </a:pPr>
            <a:r>
              <a:rPr sz="6400" spc="-150"/>
              <a:t>10 Cross Fold</a:t>
            </a:r>
          </a:p>
        </p:txBody>
      </p:sp>
      <p:pic>
        <p:nvPicPr>
          <p:cNvPr id="252" name="10CrossFoldValidation101Explanation.png"/>
          <p:cNvPicPr/>
          <p:nvPr/>
        </p:nvPicPr>
        <p:blipFill>
          <a:blip r:embed="rId2">
            <a:extLst/>
          </a:blip>
          <a:stretch>
            <a:fillRect/>
          </a:stretch>
        </p:blipFill>
        <p:spPr>
          <a:xfrm>
            <a:off x="1435761" y="32255"/>
            <a:ext cx="6898724" cy="6600631"/>
          </a:xfrm>
          <a:prstGeom prst="rect">
            <a:avLst/>
          </a:prstGeom>
          <a:ln w="12700">
            <a:miter lim="400000"/>
          </a:ln>
        </p:spPr>
      </p:pic>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p:nvPr/>
        </p:nvSpPr>
        <p:spPr>
          <a:xfrm>
            <a:off x="948935" y="127302"/>
            <a:ext cx="10294130" cy="10046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6400" spc="-150">
                <a:latin typeface="Arial Bold"/>
                <a:ea typeface="Arial Bold"/>
                <a:cs typeface="Arial Bold"/>
                <a:sym typeface="Arial Bold"/>
              </a:defRPr>
            </a:lvl1pPr>
          </a:lstStyle>
          <a:p>
            <a:pPr lvl="0">
              <a:defRPr sz="1800" spc="0"/>
            </a:pPr>
            <a:r>
              <a:rPr sz="6400" spc="-150"/>
              <a:t>Support Vector Machine</a:t>
            </a:r>
          </a:p>
        </p:txBody>
      </p:sp>
      <p:pic>
        <p:nvPicPr>
          <p:cNvPr id="255" name="SVN101Explanation.png"/>
          <p:cNvPicPr/>
          <p:nvPr/>
        </p:nvPicPr>
        <p:blipFill>
          <a:blip r:embed="rId2">
            <a:extLst/>
          </a:blip>
          <a:stretch>
            <a:fillRect/>
          </a:stretch>
        </p:blipFill>
        <p:spPr>
          <a:xfrm>
            <a:off x="2554080" y="1214957"/>
            <a:ext cx="7083840" cy="4863113"/>
          </a:xfrm>
          <a:prstGeom prst="rect">
            <a:avLst/>
          </a:prstGeom>
          <a:ln w="12700">
            <a:miter lim="400000"/>
          </a:ln>
        </p:spPr>
      </p:pic>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p:nvPr/>
        </p:nvSpPr>
        <p:spPr>
          <a:xfrm>
            <a:off x="7447501" y="347515"/>
            <a:ext cx="4325224" cy="194445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0" algn="ctr"/>
            <a:r>
              <a:rPr sz="6400" spc="-150">
                <a:latin typeface="Arial Bold"/>
                <a:ea typeface="Arial Bold"/>
                <a:cs typeface="Arial Bold"/>
                <a:sym typeface="Arial Bold"/>
              </a:rPr>
              <a:t>Random</a:t>
            </a:r>
          </a:p>
          <a:p>
            <a:pPr lvl="0" algn="ctr"/>
            <a:r>
              <a:rPr sz="6400" spc="-150">
                <a:latin typeface="Arial Bold"/>
                <a:ea typeface="Arial Bold"/>
                <a:cs typeface="Arial Bold"/>
                <a:sym typeface="Arial Bold"/>
              </a:rPr>
              <a:t>Forest</a:t>
            </a:r>
          </a:p>
        </p:txBody>
      </p:sp>
      <p:pic>
        <p:nvPicPr>
          <p:cNvPr id="258" name="RandomForest101Explanation.png"/>
          <p:cNvPicPr/>
          <p:nvPr/>
        </p:nvPicPr>
        <p:blipFill>
          <a:blip r:embed="rId2">
            <a:extLst/>
          </a:blip>
          <a:stretch>
            <a:fillRect/>
          </a:stretch>
        </p:blipFill>
        <p:spPr>
          <a:xfrm>
            <a:off x="1272332" y="76200"/>
            <a:ext cx="6121401" cy="6629400"/>
          </a:xfrm>
          <a:prstGeom prst="rect">
            <a:avLst/>
          </a:prstGeom>
          <a:ln w="12700">
            <a:miter lim="400000"/>
          </a:ln>
        </p:spPr>
      </p:pic>
    </p:spTree>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nvSpPr>
        <p:spPr>
          <a:xfrm>
            <a:off x="655052" y="334210"/>
            <a:ext cx="10922001" cy="609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20000"/>
              </a:lnSpc>
              <a:defRPr sz="3600">
                <a:solidFill>
                  <a:srgbClr val="FFFFFF"/>
                </a:solidFill>
              </a:defRPr>
            </a:lvl1pPr>
          </a:lstStyle>
          <a:p>
            <a:pPr lvl="0">
              <a:defRPr sz="1800">
                <a:solidFill>
                  <a:srgbClr val="000000"/>
                </a:solidFill>
              </a:defRPr>
            </a:pPr>
            <a:r>
              <a:rPr sz="3600">
                <a:solidFill>
                  <a:srgbClr val="FFFFFF"/>
                </a:solidFill>
              </a:rPr>
              <a:t>Scikit-learn churn example</a:t>
            </a:r>
          </a:p>
        </p:txBody>
      </p:sp>
      <p:sp>
        <p:nvSpPr>
          <p:cNvPr id="261" name="Shape 261"/>
          <p:cNvSpPr/>
          <p:nvPr/>
        </p:nvSpPr>
        <p:spPr>
          <a:xfrm>
            <a:off x="482387" y="1209907"/>
            <a:ext cx="11235480" cy="5304346"/>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538716"/>
          <a:lstStyle/>
          <a:p>
            <a:pPr lvl="0"/>
            <a:r>
              <a:rPr dirty="0">
                <a:solidFill>
                  <a:srgbClr val="F92672"/>
                </a:solidFill>
                <a:latin typeface="Menlo Regular"/>
                <a:ea typeface="Menlo Regular"/>
                <a:cs typeface="Menlo Regular"/>
                <a:sym typeface="Menlo Regular"/>
              </a:rPr>
              <a:t>from</a:t>
            </a:r>
            <a:r>
              <a:rPr dirty="0">
                <a:solidFill>
                  <a:srgbClr val="F8F8F2"/>
                </a:solidFill>
                <a:latin typeface="Menlo Regular"/>
                <a:ea typeface="Menlo Regular"/>
                <a:cs typeface="Menlo Regular"/>
                <a:sym typeface="Menlo Regular"/>
              </a:rPr>
              <a:t> sklearn.svm </a:t>
            </a:r>
            <a:r>
              <a:rPr dirty="0">
                <a:solidFill>
                  <a:srgbClr val="F92672"/>
                </a:solidFill>
                <a:latin typeface="Menlo Regular"/>
                <a:ea typeface="Menlo Regular"/>
                <a:cs typeface="Menlo Regular"/>
                <a:sym typeface="Menlo Regular"/>
              </a:rPr>
              <a:t>import</a:t>
            </a:r>
            <a:r>
              <a:rPr dirty="0">
                <a:solidFill>
                  <a:srgbClr val="F8F8F2"/>
                </a:solidFill>
                <a:latin typeface="Menlo Regular"/>
                <a:ea typeface="Menlo Regular"/>
                <a:cs typeface="Menlo Regular"/>
                <a:sym typeface="Menlo Regular"/>
              </a:rPr>
              <a:t> SVC</a:t>
            </a:r>
          </a:p>
          <a:p>
            <a:pPr lvl="0"/>
            <a:r>
              <a:rPr dirty="0">
                <a:solidFill>
                  <a:srgbClr val="F92672"/>
                </a:solidFill>
                <a:latin typeface="Menlo Regular"/>
                <a:ea typeface="Menlo Regular"/>
                <a:cs typeface="Menlo Regular"/>
                <a:sym typeface="Menlo Regular"/>
              </a:rPr>
              <a:t>from</a:t>
            </a:r>
            <a:r>
              <a:rPr dirty="0">
                <a:solidFill>
                  <a:srgbClr val="F8F8F2"/>
                </a:solidFill>
                <a:latin typeface="Menlo Regular"/>
                <a:ea typeface="Menlo Regular"/>
                <a:cs typeface="Menlo Regular"/>
                <a:sym typeface="Menlo Regular"/>
              </a:rPr>
              <a:t> sklearn.ensemble </a:t>
            </a:r>
            <a:r>
              <a:rPr dirty="0">
                <a:solidFill>
                  <a:srgbClr val="F92672"/>
                </a:solidFill>
                <a:latin typeface="Menlo Regular"/>
                <a:ea typeface="Menlo Regular"/>
                <a:cs typeface="Menlo Regular"/>
                <a:sym typeface="Menlo Regular"/>
              </a:rPr>
              <a:t>import</a:t>
            </a:r>
            <a:r>
              <a:rPr dirty="0">
                <a:solidFill>
                  <a:srgbClr val="F8F8F2"/>
                </a:solidFill>
                <a:latin typeface="Menlo Regular"/>
                <a:ea typeface="Menlo Regular"/>
                <a:cs typeface="Menlo Regular"/>
                <a:sym typeface="Menlo Regular"/>
              </a:rPr>
              <a:t> RandomForestClassifier </a:t>
            </a:r>
            <a:r>
              <a:rPr dirty="0">
                <a:solidFill>
                  <a:srgbClr val="66D9EF"/>
                </a:solidFill>
                <a:latin typeface="Menlo Regular"/>
                <a:ea typeface="Menlo Regular"/>
                <a:cs typeface="Menlo Regular"/>
                <a:sym typeface="Menlo Regular"/>
              </a:rPr>
              <a:t>as</a:t>
            </a:r>
            <a:r>
              <a:rPr dirty="0">
                <a:solidFill>
                  <a:srgbClr val="F8F8F2"/>
                </a:solidFill>
                <a:latin typeface="Menlo Regular"/>
                <a:ea typeface="Menlo Regular"/>
                <a:cs typeface="Menlo Regular"/>
                <a:sym typeface="Menlo Regular"/>
              </a:rPr>
              <a:t> RF</a:t>
            </a:r>
          </a:p>
          <a:p>
            <a:pPr lvl="0"/>
            <a:r>
              <a:rPr dirty="0">
                <a:solidFill>
                  <a:srgbClr val="F92672"/>
                </a:solidFill>
                <a:latin typeface="Menlo Regular"/>
                <a:ea typeface="Menlo Regular"/>
                <a:cs typeface="Menlo Regular"/>
                <a:sym typeface="Menlo Regular"/>
              </a:rPr>
              <a:t>from</a:t>
            </a:r>
            <a:r>
              <a:rPr dirty="0">
                <a:solidFill>
                  <a:srgbClr val="F8F8F2"/>
                </a:solidFill>
                <a:latin typeface="Menlo Regular"/>
                <a:ea typeface="Menlo Regular"/>
                <a:cs typeface="Menlo Regular"/>
                <a:sym typeface="Menlo Regular"/>
              </a:rPr>
              <a:t> sklearn.metrics </a:t>
            </a:r>
            <a:r>
              <a:rPr dirty="0">
                <a:solidFill>
                  <a:srgbClr val="F92672"/>
                </a:solidFill>
                <a:latin typeface="Menlo Regular"/>
                <a:ea typeface="Menlo Regular"/>
                <a:cs typeface="Menlo Regular"/>
                <a:sym typeface="Menlo Regular"/>
              </a:rPr>
              <a:t>import</a:t>
            </a:r>
            <a:r>
              <a:rPr dirty="0">
                <a:solidFill>
                  <a:srgbClr val="F8F8F2"/>
                </a:solidFill>
                <a:latin typeface="Menlo Regular"/>
                <a:ea typeface="Menlo Regular"/>
                <a:cs typeface="Menlo Regular"/>
                <a:sym typeface="Menlo Regular"/>
              </a:rPr>
              <a:t> average_precision_score</a:t>
            </a:r>
          </a:p>
          <a:p>
            <a:pPr lvl="0"/>
            <a:r>
              <a:rPr dirty="0">
                <a:solidFill>
                  <a:srgbClr val="F92672"/>
                </a:solidFill>
                <a:latin typeface="Menlo Regular"/>
                <a:ea typeface="Menlo Regular"/>
                <a:cs typeface="Menlo Regular"/>
                <a:sym typeface="Menlo Regular"/>
              </a:rPr>
              <a:t>from</a:t>
            </a:r>
            <a:r>
              <a:rPr dirty="0">
                <a:solidFill>
                  <a:srgbClr val="F8F8F2"/>
                </a:solidFill>
                <a:latin typeface="Menlo Regular"/>
                <a:ea typeface="Menlo Regular"/>
                <a:cs typeface="Menlo Regular"/>
                <a:sym typeface="Menlo Regular"/>
              </a:rPr>
              <a:t> sklearn.cross_validation </a:t>
            </a:r>
            <a:r>
              <a:rPr dirty="0">
                <a:solidFill>
                  <a:srgbClr val="F92672"/>
                </a:solidFill>
                <a:latin typeface="Menlo Regular"/>
                <a:ea typeface="Menlo Regular"/>
                <a:cs typeface="Menlo Regular"/>
                <a:sym typeface="Menlo Regular"/>
              </a:rPr>
              <a:t>import</a:t>
            </a:r>
            <a:r>
              <a:rPr dirty="0">
                <a:solidFill>
                  <a:srgbClr val="F8F8F2"/>
                </a:solidFill>
                <a:latin typeface="Menlo Regular"/>
                <a:ea typeface="Menlo Regular"/>
                <a:cs typeface="Menlo Regular"/>
                <a:sym typeface="Menlo Regular"/>
              </a:rPr>
              <a:t> KFold</a:t>
            </a:r>
          </a:p>
          <a:p>
            <a:pPr lvl="0"/>
            <a:endParaRPr dirty="0">
              <a:solidFill>
                <a:srgbClr val="F8F8F2"/>
              </a:solidFill>
              <a:latin typeface="Menlo Regular"/>
              <a:ea typeface="Menlo Regular"/>
              <a:cs typeface="Menlo Regular"/>
              <a:sym typeface="Menlo Regular"/>
            </a:endParaRPr>
          </a:p>
          <a:p>
            <a:pPr lvl="0"/>
            <a:r>
              <a:rPr dirty="0">
                <a:solidFill>
                  <a:srgbClr val="66D9EF"/>
                </a:solidFill>
                <a:latin typeface="Menlo Regular"/>
                <a:ea typeface="Menlo Regular"/>
                <a:cs typeface="Menlo Regular"/>
                <a:sym typeface="Menlo Regular"/>
              </a:rPr>
              <a:t>def</a:t>
            </a:r>
            <a:r>
              <a:rPr dirty="0">
                <a:solidFill>
                  <a:srgbClr val="F8F8F2"/>
                </a:solidFill>
                <a:latin typeface="Menlo Regular"/>
                <a:ea typeface="Menlo Regular"/>
                <a:cs typeface="Menlo Regular"/>
                <a:sym typeface="Menlo Regular"/>
              </a:rPr>
              <a:t> </a:t>
            </a:r>
            <a:r>
              <a:rPr dirty="0">
                <a:solidFill>
                  <a:srgbClr val="A6E22E"/>
                </a:solidFill>
                <a:latin typeface="Menlo Regular"/>
                <a:ea typeface="Menlo Regular"/>
                <a:cs typeface="Menlo Regular"/>
                <a:sym typeface="Menlo Regular"/>
              </a:rPr>
              <a:t>accuracy</a:t>
            </a:r>
            <a:r>
              <a:rPr dirty="0">
                <a:solidFill>
                  <a:srgbClr val="F8F8F2"/>
                </a:solidFill>
                <a:latin typeface="Menlo Regular"/>
                <a:ea typeface="Menlo Regular"/>
                <a:cs typeface="Menlo Regular"/>
                <a:sym typeface="Menlo Regular"/>
              </a:rPr>
              <a:t>(y_true,y_pred):</a:t>
            </a:r>
          </a:p>
          <a:p>
            <a:pPr lvl="0"/>
            <a:r>
              <a:rPr dirty="0">
                <a:solidFill>
                  <a:srgbClr val="F8F8F2"/>
                </a:solidFill>
                <a:latin typeface="Menlo Regular"/>
                <a:ea typeface="Menlo Regular"/>
                <a:cs typeface="Menlo Regular"/>
                <a:sym typeface="Menlo Regular"/>
              </a:rPr>
              <a:t>    </a:t>
            </a:r>
            <a:r>
              <a:rPr dirty="0">
                <a:solidFill>
                  <a:srgbClr val="75715E"/>
                </a:solidFill>
                <a:latin typeface="Menlo Regular"/>
                <a:ea typeface="Menlo Regular"/>
                <a:cs typeface="Menlo Regular"/>
                <a:sym typeface="Menlo Regular"/>
              </a:rPr>
              <a:t># NumPy interpretes True and False as 1. and 0.</a:t>
            </a:r>
            <a:endParaRPr dirty="0">
              <a:solidFill>
                <a:srgbClr val="F8F8F2"/>
              </a:solidFill>
              <a:latin typeface="Menlo Regular"/>
              <a:ea typeface="Menlo Regular"/>
              <a:cs typeface="Menlo Regular"/>
              <a:sym typeface="Menlo Regular"/>
            </a:endParaRPr>
          </a:p>
          <a:p>
            <a:pPr lvl="0"/>
            <a:r>
              <a:rPr dirty="0">
                <a:solidFill>
                  <a:srgbClr val="F8F8F2"/>
                </a:solidFill>
                <a:latin typeface="Menlo Regular"/>
                <a:ea typeface="Menlo Regular"/>
                <a:cs typeface="Menlo Regular"/>
                <a:sym typeface="Menlo Regular"/>
              </a:rPr>
              <a:t>    </a:t>
            </a:r>
            <a:r>
              <a:rPr dirty="0">
                <a:solidFill>
                  <a:srgbClr val="66D9EF"/>
                </a:solidFill>
                <a:latin typeface="Menlo Regular"/>
                <a:ea typeface="Menlo Regular"/>
                <a:cs typeface="Menlo Regular"/>
                <a:sym typeface="Menlo Regular"/>
              </a:rPr>
              <a:t>return</a:t>
            </a:r>
            <a:r>
              <a:rPr dirty="0">
                <a:solidFill>
                  <a:srgbClr val="F8F8F2"/>
                </a:solidFill>
                <a:latin typeface="Menlo Regular"/>
                <a:ea typeface="Menlo Regular"/>
                <a:cs typeface="Menlo Regular"/>
                <a:sym typeface="Menlo Regular"/>
              </a:rPr>
              <a:t> np</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mean(y_true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y_pred)</a:t>
            </a:r>
          </a:p>
          <a:p>
            <a:pPr lvl="0"/>
            <a:endParaRPr dirty="0">
              <a:solidFill>
                <a:srgbClr val="F8F8F2"/>
              </a:solidFill>
              <a:latin typeface="Menlo Regular"/>
              <a:ea typeface="Menlo Regular"/>
              <a:cs typeface="Menlo Regular"/>
              <a:sym typeface="Menlo Regular"/>
            </a:endParaRPr>
          </a:p>
          <a:p>
            <a:pPr lvl="0"/>
            <a:r>
              <a:rPr dirty="0">
                <a:solidFill>
                  <a:srgbClr val="66D9EF"/>
                </a:solidFill>
                <a:latin typeface="Menlo Regular"/>
                <a:ea typeface="Menlo Regular"/>
                <a:cs typeface="Menlo Regular"/>
                <a:sym typeface="Menlo Regular"/>
              </a:rPr>
              <a:t>def</a:t>
            </a:r>
            <a:r>
              <a:rPr dirty="0">
                <a:solidFill>
                  <a:srgbClr val="F8F8F2"/>
                </a:solidFill>
                <a:latin typeface="Menlo Regular"/>
                <a:ea typeface="Menlo Regular"/>
                <a:cs typeface="Menlo Regular"/>
                <a:sym typeface="Menlo Regular"/>
              </a:rPr>
              <a:t> </a:t>
            </a:r>
            <a:r>
              <a:rPr dirty="0">
                <a:solidFill>
                  <a:srgbClr val="A6E22E"/>
                </a:solidFill>
                <a:latin typeface="Menlo Regular"/>
                <a:ea typeface="Menlo Regular"/>
                <a:cs typeface="Menlo Regular"/>
                <a:sym typeface="Menlo Regular"/>
              </a:rPr>
              <a:t>run_cv</a:t>
            </a:r>
            <a:r>
              <a:rPr dirty="0">
                <a:solidFill>
                  <a:srgbClr val="F8F8F2"/>
                </a:solidFill>
                <a:latin typeface="Menlo Regular"/>
                <a:ea typeface="Menlo Regular"/>
                <a:cs typeface="Menlo Regular"/>
                <a:sym typeface="Menlo Regular"/>
              </a:rPr>
              <a:t>(X,y,clf_class,</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kwargs):</a:t>
            </a:r>
          </a:p>
          <a:p>
            <a:pPr lvl="0"/>
            <a:r>
              <a:rPr dirty="0">
                <a:solidFill>
                  <a:srgbClr val="F8F8F2"/>
                </a:solidFill>
                <a:latin typeface="Menlo Regular"/>
                <a:ea typeface="Menlo Regular"/>
                <a:cs typeface="Menlo Regular"/>
                <a:sym typeface="Menlo Regular"/>
              </a:rPr>
              <a:t>    </a:t>
            </a:r>
            <a:r>
              <a:rPr dirty="0">
                <a:solidFill>
                  <a:srgbClr val="75715E"/>
                </a:solidFill>
                <a:latin typeface="Menlo Regular"/>
                <a:ea typeface="Menlo Regular"/>
                <a:cs typeface="Menlo Regular"/>
                <a:sym typeface="Menlo Regular"/>
              </a:rPr>
              <a:t># Construct a kfolds object</a:t>
            </a:r>
            <a:endParaRPr dirty="0">
              <a:solidFill>
                <a:srgbClr val="F8F8F2"/>
              </a:solidFill>
              <a:latin typeface="Menlo Regular"/>
              <a:ea typeface="Menlo Regular"/>
              <a:cs typeface="Menlo Regular"/>
              <a:sym typeface="Menlo Regular"/>
            </a:endParaRPr>
          </a:p>
          <a:p>
            <a:pPr lvl="0"/>
            <a:r>
              <a:rPr dirty="0">
                <a:solidFill>
                  <a:srgbClr val="F8F8F2"/>
                </a:solidFill>
                <a:latin typeface="Menlo Regular"/>
                <a:ea typeface="Menlo Regular"/>
                <a:cs typeface="Menlo Regular"/>
                <a:sym typeface="Menlo Regular"/>
              </a:rPr>
              <a:t>    kf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KFold(len(y),n_folds</a:t>
            </a:r>
            <a:r>
              <a:rPr dirty="0">
                <a:solidFill>
                  <a:srgbClr val="F92672"/>
                </a:solidFill>
                <a:latin typeface="Menlo Regular"/>
                <a:ea typeface="Menlo Regular"/>
                <a:cs typeface="Menlo Regular"/>
                <a:sym typeface="Menlo Regular"/>
              </a:rPr>
              <a:t>=</a:t>
            </a:r>
            <a:r>
              <a:rPr dirty="0">
                <a:solidFill>
                  <a:srgbClr val="AE81FF"/>
                </a:solidFill>
                <a:latin typeface="Menlo Regular"/>
                <a:ea typeface="Menlo Regular"/>
                <a:cs typeface="Menlo Regular"/>
                <a:sym typeface="Menlo Regular"/>
              </a:rPr>
              <a:t>3</a:t>
            </a:r>
            <a:r>
              <a:rPr dirty="0">
                <a:solidFill>
                  <a:srgbClr val="F8F8F2"/>
                </a:solidFill>
                <a:latin typeface="Menlo Regular"/>
                <a:ea typeface="Menlo Regular"/>
                <a:cs typeface="Menlo Regular"/>
                <a:sym typeface="Menlo Regular"/>
              </a:rPr>
              <a:t>,shuffle</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True)</a:t>
            </a:r>
          </a:p>
          <a:p>
            <a:pPr lvl="0"/>
            <a:r>
              <a:rPr dirty="0">
                <a:solidFill>
                  <a:srgbClr val="F8F8F2"/>
                </a:solidFill>
                <a:latin typeface="Menlo Regular"/>
                <a:ea typeface="Menlo Regular"/>
                <a:cs typeface="Menlo Regular"/>
                <a:sym typeface="Menlo Regular"/>
              </a:rPr>
              <a:t>    y_pred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y</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copy()</a:t>
            </a:r>
          </a:p>
          <a:p>
            <a:pPr lvl="0"/>
            <a:r>
              <a:rPr dirty="0">
                <a:solidFill>
                  <a:srgbClr val="F8F8F2"/>
                </a:solidFill>
                <a:latin typeface="Menlo Regular"/>
                <a:ea typeface="Menlo Regular"/>
                <a:cs typeface="Menlo Regular"/>
                <a:sym typeface="Menlo Regular"/>
              </a:rPr>
              <a:t>    </a:t>
            </a:r>
          </a:p>
          <a:p>
            <a:pPr lvl="0"/>
            <a:r>
              <a:rPr dirty="0">
                <a:solidFill>
                  <a:srgbClr val="F8F8F2"/>
                </a:solidFill>
                <a:latin typeface="Menlo Regular"/>
                <a:ea typeface="Menlo Regular"/>
                <a:cs typeface="Menlo Regular"/>
                <a:sym typeface="Menlo Regular"/>
              </a:rPr>
              <a:t>    </a:t>
            </a:r>
            <a:r>
              <a:rPr dirty="0">
                <a:solidFill>
                  <a:srgbClr val="75715E"/>
                </a:solidFill>
                <a:latin typeface="Menlo Regular"/>
                <a:ea typeface="Menlo Regular"/>
                <a:cs typeface="Menlo Regular"/>
                <a:sym typeface="Menlo Regular"/>
              </a:rPr>
              <a:t># Iterate through folds</a:t>
            </a:r>
            <a:endParaRPr dirty="0">
              <a:solidFill>
                <a:srgbClr val="F8F8F2"/>
              </a:solidFill>
              <a:latin typeface="Menlo Regular"/>
              <a:ea typeface="Menlo Regular"/>
              <a:cs typeface="Menlo Regular"/>
              <a:sym typeface="Menlo Regular"/>
            </a:endParaRPr>
          </a:p>
          <a:p>
            <a:pPr lvl="0"/>
            <a:r>
              <a:rPr dirty="0">
                <a:solidFill>
                  <a:srgbClr val="F8F8F2"/>
                </a:solidFill>
                <a:latin typeface="Menlo Regular"/>
                <a:ea typeface="Menlo Regular"/>
                <a:cs typeface="Menlo Regular"/>
                <a:sym typeface="Menlo Regular"/>
              </a:rPr>
              <a:t>    </a:t>
            </a:r>
            <a:r>
              <a:rPr dirty="0">
                <a:solidFill>
                  <a:srgbClr val="66D9EF"/>
                </a:solidFill>
                <a:latin typeface="Menlo Regular"/>
                <a:ea typeface="Menlo Regular"/>
                <a:cs typeface="Menlo Regular"/>
                <a:sym typeface="Menlo Regular"/>
              </a:rPr>
              <a:t>for</a:t>
            </a:r>
            <a:r>
              <a:rPr dirty="0">
                <a:solidFill>
                  <a:srgbClr val="F8F8F2"/>
                </a:solidFill>
                <a:latin typeface="Menlo Regular"/>
                <a:ea typeface="Menlo Regular"/>
                <a:cs typeface="Menlo Regular"/>
                <a:sym typeface="Menlo Regular"/>
              </a:rPr>
              <a:t> train_index, test_index </a:t>
            </a:r>
            <a:r>
              <a:rPr dirty="0">
                <a:solidFill>
                  <a:srgbClr val="F92672"/>
                </a:solidFill>
                <a:latin typeface="Menlo Regular"/>
                <a:ea typeface="Menlo Regular"/>
                <a:cs typeface="Menlo Regular"/>
                <a:sym typeface="Menlo Regular"/>
              </a:rPr>
              <a:t>in</a:t>
            </a:r>
            <a:r>
              <a:rPr dirty="0">
                <a:solidFill>
                  <a:srgbClr val="F8F8F2"/>
                </a:solidFill>
                <a:latin typeface="Menlo Regular"/>
                <a:ea typeface="Menlo Regular"/>
                <a:cs typeface="Menlo Regular"/>
                <a:sym typeface="Menlo Regular"/>
              </a:rPr>
              <a:t> kf:</a:t>
            </a:r>
          </a:p>
          <a:p>
            <a:pPr lvl="0"/>
            <a:r>
              <a:rPr dirty="0">
                <a:solidFill>
                  <a:srgbClr val="F8F8F2"/>
                </a:solidFill>
                <a:latin typeface="Menlo Regular"/>
                <a:ea typeface="Menlo Regular"/>
                <a:cs typeface="Menlo Regular"/>
                <a:sym typeface="Menlo Regular"/>
              </a:rPr>
              <a:t>        X_train, X_test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X[train_index], X[test_index]</a:t>
            </a:r>
          </a:p>
          <a:p>
            <a:pPr lvl="0"/>
            <a:r>
              <a:rPr dirty="0">
                <a:solidFill>
                  <a:srgbClr val="F8F8F2"/>
                </a:solidFill>
                <a:latin typeface="Menlo Regular"/>
                <a:ea typeface="Menlo Regular"/>
                <a:cs typeface="Menlo Regular"/>
                <a:sym typeface="Menlo Regular"/>
              </a:rPr>
              <a:t>        y_train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y[train_index]</a:t>
            </a:r>
          </a:p>
          <a:p>
            <a:pPr lvl="0"/>
            <a:r>
              <a:rPr dirty="0">
                <a:solidFill>
                  <a:srgbClr val="F8F8F2"/>
                </a:solidFill>
                <a:latin typeface="Menlo Regular"/>
                <a:ea typeface="Menlo Regular"/>
                <a:cs typeface="Menlo Regular"/>
                <a:sym typeface="Menlo Regular"/>
              </a:rPr>
              <a:t>        clf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clf_class(</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kwargs)</a:t>
            </a:r>
          </a:p>
          <a:p>
            <a:pPr lvl="0"/>
            <a:r>
              <a:rPr dirty="0">
                <a:solidFill>
                  <a:srgbClr val="F8F8F2"/>
                </a:solidFill>
                <a:latin typeface="Menlo Regular"/>
                <a:ea typeface="Menlo Regular"/>
                <a:cs typeface="Menlo Regular"/>
                <a:sym typeface="Menlo Regular"/>
              </a:rPr>
              <a:t>        clf</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fit(X_train,y_train)</a:t>
            </a:r>
          </a:p>
          <a:p>
            <a:pPr lvl="0"/>
            <a:r>
              <a:rPr dirty="0">
                <a:solidFill>
                  <a:srgbClr val="F8F8F2"/>
                </a:solidFill>
                <a:latin typeface="Menlo Regular"/>
                <a:ea typeface="Menlo Regular"/>
                <a:cs typeface="Menlo Regular"/>
                <a:sym typeface="Menlo Regular"/>
              </a:rPr>
              <a:t>        y_pred[test_index]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clf</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predict(X_test)</a:t>
            </a:r>
          </a:p>
          <a:p>
            <a:pPr lvl="0"/>
            <a:r>
              <a:rPr dirty="0">
                <a:solidFill>
                  <a:srgbClr val="F8F8F2"/>
                </a:solidFill>
                <a:latin typeface="Menlo Regular"/>
                <a:ea typeface="Menlo Regular"/>
                <a:cs typeface="Menlo Regular"/>
                <a:sym typeface="Menlo Regular"/>
              </a:rPr>
              <a:t>    </a:t>
            </a:r>
            <a:r>
              <a:rPr dirty="0">
                <a:solidFill>
                  <a:srgbClr val="66D9EF"/>
                </a:solidFill>
                <a:latin typeface="Menlo Regular"/>
                <a:ea typeface="Menlo Regular"/>
                <a:cs typeface="Menlo Regular"/>
                <a:sym typeface="Menlo Regular"/>
              </a:rPr>
              <a:t>return</a:t>
            </a:r>
            <a:r>
              <a:rPr dirty="0">
                <a:solidFill>
                  <a:srgbClr val="F8F8F2"/>
                </a:solidFill>
                <a:latin typeface="Menlo Regular"/>
                <a:ea typeface="Menlo Regular"/>
                <a:cs typeface="Menlo Regular"/>
                <a:sym typeface="Menlo Regular"/>
              </a:rPr>
              <a:t> y_pred</a:t>
            </a:r>
          </a:p>
          <a:p>
            <a:pPr lvl="0"/>
            <a:endParaRPr dirty="0">
              <a:solidFill>
                <a:srgbClr val="F8F8F2"/>
              </a:solidFill>
              <a:latin typeface="Menlo Regular"/>
              <a:ea typeface="Menlo Regular"/>
              <a:cs typeface="Menlo Regular"/>
              <a:sym typeface="Menlo Regular"/>
            </a:endParaRPr>
          </a:p>
          <a:p>
            <a:pPr lvl="0"/>
            <a:r>
              <a:rPr dirty="0">
                <a:solidFill>
                  <a:srgbClr val="66D9EF"/>
                </a:solidFill>
                <a:latin typeface="Menlo Regular"/>
                <a:ea typeface="Menlo Regular"/>
                <a:cs typeface="Menlo Regular"/>
                <a:sym typeface="Menlo Regular"/>
              </a:rPr>
              <a:t>print</a:t>
            </a:r>
            <a:r>
              <a:rPr dirty="0">
                <a:solidFill>
                  <a:srgbClr val="F8F8F2"/>
                </a:solidFill>
                <a:latin typeface="Menlo Regular"/>
                <a:ea typeface="Menlo Regular"/>
                <a:cs typeface="Menlo Regular"/>
                <a:sym typeface="Menlo Regular"/>
              </a:rPr>
              <a:t> </a:t>
            </a:r>
            <a:r>
              <a:rPr dirty="0">
                <a:solidFill>
                  <a:srgbClr val="E6DB74"/>
                </a:solidFill>
                <a:latin typeface="Menlo Regular"/>
                <a:ea typeface="Menlo Regular"/>
                <a:cs typeface="Menlo Regular"/>
                <a:sym typeface="Menlo Regular"/>
              </a:rPr>
              <a:t>"Support vector machines:"</a:t>
            </a:r>
            <a:endParaRPr dirty="0">
              <a:solidFill>
                <a:srgbClr val="F8F8F2"/>
              </a:solidFill>
              <a:latin typeface="Menlo Regular"/>
              <a:ea typeface="Menlo Regular"/>
              <a:cs typeface="Menlo Regular"/>
              <a:sym typeface="Menlo Regular"/>
            </a:endParaRPr>
          </a:p>
          <a:p>
            <a:pPr lvl="0"/>
            <a:r>
              <a:rPr dirty="0">
                <a:solidFill>
                  <a:srgbClr val="66D9EF"/>
                </a:solidFill>
                <a:latin typeface="Menlo Regular"/>
                <a:ea typeface="Menlo Regular"/>
                <a:cs typeface="Menlo Regular"/>
                <a:sym typeface="Menlo Regular"/>
              </a:rPr>
              <a:t>print</a:t>
            </a:r>
            <a:r>
              <a:rPr dirty="0">
                <a:solidFill>
                  <a:srgbClr val="F8F8F2"/>
                </a:solidFill>
                <a:latin typeface="Menlo Regular"/>
                <a:ea typeface="Menlo Regular"/>
                <a:cs typeface="Menlo Regular"/>
                <a:sym typeface="Menlo Regular"/>
              </a:rPr>
              <a:t> </a:t>
            </a:r>
            <a:r>
              <a:rPr dirty="0">
                <a:solidFill>
                  <a:srgbClr val="E6DB74"/>
                </a:solidFill>
                <a:latin typeface="Menlo Regular"/>
                <a:ea typeface="Menlo Regular"/>
                <a:cs typeface="Menlo Regular"/>
                <a:sym typeface="Menlo Regular"/>
              </a:rPr>
              <a:t>"%.3f"</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accuracy(y, run_cv(X,y,SVC))</a:t>
            </a:r>
          </a:p>
          <a:p>
            <a:pPr lvl="0"/>
            <a:r>
              <a:rPr dirty="0">
                <a:solidFill>
                  <a:srgbClr val="66D9EF"/>
                </a:solidFill>
                <a:latin typeface="Menlo Regular"/>
                <a:ea typeface="Menlo Regular"/>
                <a:cs typeface="Menlo Regular"/>
                <a:sym typeface="Menlo Regular"/>
              </a:rPr>
              <a:t>print</a:t>
            </a:r>
            <a:r>
              <a:rPr dirty="0">
                <a:solidFill>
                  <a:srgbClr val="F8F8F2"/>
                </a:solidFill>
                <a:latin typeface="Menlo Regular"/>
                <a:ea typeface="Menlo Regular"/>
                <a:cs typeface="Menlo Regular"/>
                <a:sym typeface="Menlo Regular"/>
              </a:rPr>
              <a:t> </a:t>
            </a:r>
            <a:r>
              <a:rPr dirty="0">
                <a:solidFill>
                  <a:srgbClr val="E6DB74"/>
                </a:solidFill>
                <a:latin typeface="Menlo Regular"/>
                <a:ea typeface="Menlo Regular"/>
                <a:cs typeface="Menlo Regular"/>
                <a:sym typeface="Menlo Regular"/>
              </a:rPr>
              <a:t>"Random forest:"</a:t>
            </a:r>
            <a:endParaRPr dirty="0">
              <a:solidFill>
                <a:srgbClr val="F8F8F2"/>
              </a:solidFill>
              <a:latin typeface="Menlo Regular"/>
              <a:ea typeface="Menlo Regular"/>
              <a:cs typeface="Menlo Regular"/>
              <a:sym typeface="Menlo Regular"/>
            </a:endParaRPr>
          </a:p>
          <a:p>
            <a:pPr lvl="0"/>
            <a:r>
              <a:rPr dirty="0">
                <a:solidFill>
                  <a:srgbClr val="66D9EF"/>
                </a:solidFill>
                <a:latin typeface="Menlo Regular"/>
                <a:ea typeface="Menlo Regular"/>
                <a:cs typeface="Menlo Regular"/>
                <a:sym typeface="Menlo Regular"/>
              </a:rPr>
              <a:t>print</a:t>
            </a:r>
            <a:r>
              <a:rPr dirty="0">
                <a:solidFill>
                  <a:srgbClr val="F8F8F2"/>
                </a:solidFill>
                <a:latin typeface="Menlo Regular"/>
                <a:ea typeface="Menlo Regular"/>
                <a:cs typeface="Menlo Regular"/>
                <a:sym typeface="Menlo Regular"/>
              </a:rPr>
              <a:t> </a:t>
            </a:r>
            <a:r>
              <a:rPr dirty="0">
                <a:solidFill>
                  <a:srgbClr val="E6DB74"/>
                </a:solidFill>
                <a:latin typeface="Menlo Regular"/>
                <a:ea typeface="Menlo Regular"/>
                <a:cs typeface="Menlo Regular"/>
                <a:sym typeface="Menlo Regular"/>
              </a:rPr>
              <a:t>"%.3f"</a:t>
            </a:r>
            <a:r>
              <a:rPr dirty="0">
                <a:solidFill>
                  <a:srgbClr val="F8F8F2"/>
                </a:solidFill>
                <a:latin typeface="Menlo Regular"/>
                <a:ea typeface="Menlo Regular"/>
                <a:cs typeface="Menlo Regular"/>
                <a:sym typeface="Menlo Regular"/>
              </a:rPr>
              <a:t> </a:t>
            </a:r>
            <a:r>
              <a:rPr dirty="0">
                <a:solidFill>
                  <a:srgbClr val="F92672"/>
                </a:solidFill>
                <a:latin typeface="Menlo Regular"/>
                <a:ea typeface="Menlo Regular"/>
                <a:cs typeface="Menlo Regular"/>
                <a:sym typeface="Menlo Regular"/>
              </a:rPr>
              <a:t>%</a:t>
            </a:r>
            <a:r>
              <a:rPr dirty="0">
                <a:solidFill>
                  <a:srgbClr val="F8F8F2"/>
                </a:solidFill>
                <a:latin typeface="Menlo Regular"/>
                <a:ea typeface="Menlo Regular"/>
                <a:cs typeface="Menlo Regular"/>
                <a:sym typeface="Menlo Regular"/>
              </a:rPr>
              <a:t> accuracy(y, run_cv(X,y,RF))</a:t>
            </a:r>
          </a:p>
        </p:txBody>
      </p:sp>
      <p:grpSp>
        <p:nvGrpSpPr>
          <p:cNvPr id="266" name="Group 266"/>
          <p:cNvGrpSpPr/>
          <p:nvPr/>
        </p:nvGrpSpPr>
        <p:grpSpPr>
          <a:xfrm>
            <a:off x="349248" y="1098325"/>
            <a:ext cx="11642998" cy="5415927"/>
            <a:chOff x="0" y="0"/>
            <a:chExt cx="11642996" cy="5415926"/>
          </a:xfrm>
        </p:grpSpPr>
        <p:grpSp>
          <p:nvGrpSpPr>
            <p:cNvPr id="264" name="Group 264"/>
            <p:cNvGrpSpPr/>
            <p:nvPr/>
          </p:nvGrpSpPr>
          <p:grpSpPr>
            <a:xfrm>
              <a:off x="5540375" y="0"/>
              <a:ext cx="6102622" cy="5393920"/>
              <a:chOff x="0" y="0"/>
              <a:chExt cx="6102621" cy="5393919"/>
            </a:xfrm>
          </p:grpSpPr>
          <p:sp>
            <p:nvSpPr>
              <p:cNvPr id="262" name="Shape 262"/>
              <p:cNvSpPr/>
              <p:nvPr/>
            </p:nvSpPr>
            <p:spPr>
              <a:xfrm>
                <a:off x="0" y="0"/>
                <a:ext cx="5540375" cy="2918050"/>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sp>
            <p:nvSpPr>
              <p:cNvPr id="263" name="Shape 263"/>
              <p:cNvSpPr/>
              <p:nvPr/>
            </p:nvSpPr>
            <p:spPr>
              <a:xfrm>
                <a:off x="3979926" y="4591279"/>
                <a:ext cx="212269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lvl="0"/>
                <a:r>
                  <a:rPr sz="2400">
                    <a:solidFill>
                      <a:srgbClr val="F8F8F2"/>
                    </a:solidFill>
                    <a:latin typeface="Menlo Regular"/>
                    <a:ea typeface="Menlo Regular"/>
                    <a:cs typeface="Menlo Regular"/>
                    <a:sym typeface="Menlo Regular"/>
                  </a:rPr>
                  <a:t>Cross Fold</a:t>
                </a:r>
              </a:p>
              <a:p>
                <a:pPr lvl="0"/>
                <a:r>
                  <a:rPr sz="2400">
                    <a:solidFill>
                      <a:srgbClr val="F8F8F2"/>
                    </a:solidFill>
                    <a:latin typeface="Menlo Regular"/>
                    <a:ea typeface="Menlo Regular"/>
                    <a:cs typeface="Menlo Regular"/>
                    <a:sym typeface="Menlo Regular"/>
                  </a:rPr>
                  <a:t>K=3</a:t>
                </a:r>
              </a:p>
            </p:txBody>
          </p:sp>
        </p:grpSp>
        <p:sp>
          <p:nvSpPr>
            <p:cNvPr id="265" name="Shape 265"/>
            <p:cNvSpPr/>
            <p:nvPr/>
          </p:nvSpPr>
          <p:spPr>
            <a:xfrm>
              <a:off x="0" y="3521299"/>
              <a:ext cx="5540375" cy="1894628"/>
            </a:xfrm>
            <a:prstGeom prst="roundRect">
              <a:avLst>
                <a:gd name="adj" fmla="val 16667"/>
              </a:avLst>
            </a:prstGeom>
            <a:noFill/>
            <a:ln w="38100" cap="flat">
              <a:solidFill>
                <a:srgbClr val="5D9531"/>
              </a:solidFill>
              <a:prstDash val="solid"/>
              <a:bevel/>
            </a:ln>
            <a:effectLst>
              <a:outerShdw blurRad="38100" dist="20000" dir="5400000" rotWithShape="0">
                <a:srgbClr val="000000">
                  <a:alpha val="38000"/>
                </a:srgbClr>
              </a:outerShdw>
            </a:effectLst>
          </p:spPr>
          <p:txBody>
            <a:bodyPr wrap="square" lIns="0" tIns="0" rIns="0" bIns="0" numCol="1" anchor="ctr">
              <a:noAutofit/>
            </a:bodyPr>
            <a:lstStyle/>
            <a:p>
              <a:pPr lvl="0" algn="ctr">
                <a:defRPr>
                  <a:solidFill>
                    <a:srgbClr val="FFFFFF"/>
                  </a:solidFill>
                </a:defRPr>
              </a:pPr>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2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animBg="1" advAuto="0"/>
      <p:bldP spid="266" grpId="2"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p:nvPr/>
        </p:nvSpPr>
        <p:spPr>
          <a:xfrm>
            <a:off x="6302373" y="2378501"/>
            <a:ext cx="5280026" cy="30170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793750" lvl="0" indent="-793750">
              <a:buSzPct val="100000"/>
              <a:buFont typeface="Arial"/>
              <a:buChar char="•"/>
            </a:pPr>
            <a:r>
              <a:rPr sz="5000"/>
              <a:t>Data</a:t>
            </a:r>
          </a:p>
          <a:p>
            <a:pPr marL="793750" lvl="0" indent="-793750">
              <a:buSzPct val="100000"/>
              <a:buFont typeface="Arial"/>
              <a:buChar char="•"/>
            </a:pPr>
            <a:r>
              <a:rPr sz="5000"/>
              <a:t>State</a:t>
            </a:r>
          </a:p>
          <a:p>
            <a:pPr marL="793750" lvl="0" indent="-793750">
              <a:buSzPct val="100000"/>
              <a:buFont typeface="Arial"/>
              <a:buChar char="•"/>
            </a:pPr>
            <a:r>
              <a:rPr sz="5000"/>
              <a:t>Operations / Transformation</a:t>
            </a:r>
          </a:p>
        </p:txBody>
      </p:sp>
      <p:sp>
        <p:nvSpPr>
          <p:cNvPr id="269" name="Shape 269"/>
          <p:cNvSpPr>
            <a:spLocks noGrp="1"/>
          </p:cNvSpPr>
          <p:nvPr>
            <p:ph type="title"/>
          </p:nvPr>
        </p:nvSpPr>
        <p:spPr>
          <a:xfrm>
            <a:off x="5873750" y="295805"/>
            <a:ext cx="5381625" cy="1783820"/>
          </a:xfrm>
          <a:prstGeom prst="rect">
            <a:avLst/>
          </a:prstGeom>
        </p:spPr>
        <p:txBody>
          <a:bodyPr>
            <a:normAutofit fontScale="90000"/>
          </a:bodyPr>
          <a:lstStyle>
            <a:lvl1pPr defTabSz="448055">
              <a:defRPr sz="5880" spc="-196">
                <a:solidFill>
                  <a:srgbClr val="2D66FF">
                    <a:alpha val="54000"/>
                  </a:srgbClr>
                </a:solidFill>
                <a:effectLst>
                  <a:outerShdw blurRad="49784" dist="37338" dir="2700000" rotWithShape="0">
                    <a:srgbClr val="000000">
                      <a:alpha val="43000"/>
                    </a:srgbClr>
                  </a:outerShdw>
                </a:effectLst>
              </a:defRPr>
            </a:lvl1pPr>
          </a:lstStyle>
          <a:p>
            <a:pPr lvl="0">
              <a:defRPr sz="1800" spc="0">
                <a:solidFill>
                  <a:srgbClr val="000000"/>
                </a:solidFill>
                <a:effectLst/>
              </a:defRPr>
            </a:pPr>
            <a:r>
              <a:rPr sz="5880" spc="-196">
                <a:solidFill>
                  <a:srgbClr val="2D66FF">
                    <a:alpha val="54000"/>
                  </a:srgbClr>
                </a:solidFill>
                <a:effectLst>
                  <a:outerShdw blurRad="49784" dist="37338" dir="2700000" rotWithShape="0">
                    <a:srgbClr val="000000">
                      <a:alpha val="43000"/>
                    </a:srgbClr>
                  </a:outerShdw>
                </a:effectLst>
              </a:rPr>
              <a:t>An example data pipeline:</a:t>
            </a:r>
          </a:p>
        </p:txBody>
      </p:sp>
      <p:pic>
        <p:nvPicPr>
          <p:cNvPr id="270" name="image26.png" descr="datapipeline-modelonly.png"/>
          <p:cNvPicPr/>
          <p:nvPr/>
        </p:nvPicPr>
        <p:blipFill>
          <a:blip r:embed="rId2">
            <a:extLst/>
          </a:blip>
          <a:stretch>
            <a:fillRect/>
          </a:stretch>
        </p:blipFill>
        <p:spPr>
          <a:xfrm>
            <a:off x="564959" y="0"/>
            <a:ext cx="4184542" cy="6858000"/>
          </a:xfrm>
          <a:prstGeom prst="rect">
            <a:avLst/>
          </a:prstGeom>
          <a:ln w="12700">
            <a:miter lim="400000"/>
          </a:ln>
        </p:spPr>
      </p:pic>
    </p:spTree>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72" name="Shape 272"/>
          <p:cNvSpPr>
            <a:spLocks noGrp="1"/>
          </p:cNvSpPr>
          <p:nvPr>
            <p:ph type="title"/>
          </p:nvPr>
        </p:nvSpPr>
        <p:spPr>
          <a:xfrm>
            <a:off x="1673225" y="581554"/>
            <a:ext cx="8867775" cy="4927072"/>
          </a:xfrm>
          <a:prstGeom prst="rect">
            <a:avLst/>
          </a:prstGeom>
        </p:spPr>
        <p:txBody>
          <a:bodyPr/>
          <a:lstStyle>
            <a:lvl1pPr>
              <a:defRPr sz="10000" spc="0">
                <a:ln w="12700">
                  <a:solidFill>
                    <a:srgbClr val="242423"/>
                  </a:solidFill>
                </a:ln>
                <a:solidFill>
                  <a:srgbClr val="FFFFFF"/>
                </a:solidFill>
                <a:effectLst>
                  <a:outerShdw blurRad="50800" dist="38100" dir="2700000" rotWithShape="0">
                    <a:srgbClr val="000000">
                      <a:alpha val="40000"/>
                    </a:srgbClr>
                  </a:outerShdw>
                </a:effectLst>
              </a:defRPr>
            </a:lvl1pPr>
          </a:lstStyle>
          <a:p>
            <a:pPr lvl="0">
              <a:defRPr sz="1800">
                <a:ln w="9525">
                  <a:noFill/>
                </a:ln>
                <a:solidFill>
                  <a:srgbClr val="000000"/>
                </a:solidFill>
                <a:effectLst/>
              </a:defRPr>
            </a:pPr>
            <a:r>
              <a:rPr sz="10000">
                <a:ln w="12700">
                  <a:solidFill>
                    <a:srgbClr val="242423"/>
                  </a:solidFill>
                </a:ln>
                <a:solidFill>
                  <a:srgbClr val="FFFFFF"/>
                </a:solidFill>
                <a:effectLst>
                  <a:outerShdw blurRad="50800" dist="38100" dir="2700000" rotWithShape="0">
                    <a:srgbClr val="000000">
                      <a:alpha val="40000"/>
                    </a:srgbClr>
                  </a:outerShdw>
                </a:effectLst>
              </a:rPr>
              <a:t> Bringing it all together</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0" name="Shape 40"/>
          <p:cNvSpPr>
            <a:spLocks noGrp="1"/>
          </p:cNvSpPr>
          <p:nvPr>
            <p:ph type="title"/>
          </p:nvPr>
        </p:nvSpPr>
        <p:spPr>
          <a:xfrm>
            <a:off x="609600" y="10055"/>
            <a:ext cx="10972800" cy="1143001"/>
          </a:xfrm>
          <a:prstGeom prst="rect">
            <a:avLst/>
          </a:prstGeom>
        </p:spPr>
        <p:txBody>
          <a:bodyPr/>
          <a:lstStyle>
            <a:lvl1pPr>
              <a:defRPr sz="4400" spc="-200">
                <a:solidFill>
                  <a:srgbClr val="FFFFFF"/>
                </a:solidFill>
              </a:defRPr>
            </a:lvl1pPr>
          </a:lstStyle>
          <a:p>
            <a:pPr lvl="0">
              <a:defRPr sz="1800" spc="0">
                <a:solidFill>
                  <a:srgbClr val="000000"/>
                </a:solidFill>
              </a:defRPr>
            </a:pPr>
            <a:r>
              <a:rPr sz="4400" spc="-200">
                <a:solidFill>
                  <a:srgbClr val="FFFFFF"/>
                </a:solidFill>
              </a:rPr>
              <a:t>Challenges for an operational pipeline:</a:t>
            </a:r>
          </a:p>
        </p:txBody>
      </p:sp>
      <p:sp>
        <p:nvSpPr>
          <p:cNvPr id="41" name="Shape 41"/>
          <p:cNvSpPr/>
          <p:nvPr/>
        </p:nvSpPr>
        <p:spPr>
          <a:xfrm>
            <a:off x="655052" y="1283368"/>
            <a:ext cx="10922001" cy="31961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0" lvl="0" indent="-1714500">
              <a:lnSpc>
                <a:spcPct val="150000"/>
              </a:lnSpc>
              <a:buClr>
                <a:srgbClr val="FFFFFF"/>
              </a:buClr>
              <a:buSzPct val="100000"/>
              <a:buFont typeface="Arial"/>
              <a:buChar char="•"/>
            </a:pPr>
            <a:r>
              <a:rPr sz="5400">
                <a:solidFill>
                  <a:srgbClr val="FFFFFF"/>
                </a:solidFill>
              </a:rPr>
              <a:t>Combining</a:t>
            </a:r>
          </a:p>
          <a:p>
            <a:pPr marL="1714500" lvl="0" indent="-1714500">
              <a:lnSpc>
                <a:spcPct val="150000"/>
              </a:lnSpc>
              <a:buClr>
                <a:srgbClr val="FFFFFF"/>
              </a:buClr>
              <a:buSzPct val="100000"/>
              <a:buFont typeface="Arial"/>
              <a:buChar char="•"/>
            </a:pPr>
            <a:r>
              <a:rPr sz="5400">
                <a:solidFill>
                  <a:srgbClr val="FFFFFF"/>
                </a:solidFill>
              </a:rPr>
              <a:t>Cleaning / formatting</a:t>
            </a:r>
          </a:p>
          <a:p>
            <a:pPr marL="1714500" lvl="0" indent="-1714500">
              <a:lnSpc>
                <a:spcPct val="150000"/>
              </a:lnSpc>
              <a:buClr>
                <a:srgbClr val="FFFFFF"/>
              </a:buClr>
              <a:buSzPct val="100000"/>
              <a:buFont typeface="Arial"/>
              <a:buChar char="•"/>
            </a:pPr>
            <a:r>
              <a:rPr sz="5400">
                <a:solidFill>
                  <a:srgbClr val="FFFFFF"/>
                </a:solidFill>
              </a:rPr>
              <a:t>Supporting free flow</a:t>
            </a:r>
          </a:p>
        </p:txBody>
      </p:sp>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76" name="Shape 276"/>
          <p:cNvSpPr>
            <a:spLocks noGrp="1"/>
          </p:cNvSpPr>
          <p:nvPr>
            <p:ph type="title"/>
          </p:nvPr>
        </p:nvSpPr>
        <p:spPr>
          <a:xfrm>
            <a:off x="2396147" y="63213"/>
            <a:ext cx="7392622" cy="1587216"/>
          </a:xfrm>
          <a:prstGeom prst="rect">
            <a:avLst/>
          </a:prstGeom>
        </p:spPr>
        <p:txBody>
          <a:bodyPr>
            <a:normAutofit fontScale="90000"/>
          </a:bodyPr>
          <a:lstStyle>
            <a:lvl1pPr>
              <a:defRPr sz="10000" spc="0">
                <a:ln w="12700">
                  <a:solidFill>
                    <a:srgbClr val="242423"/>
                  </a:solidFill>
                </a:ln>
                <a:solidFill>
                  <a:srgbClr val="FFFFFF"/>
                </a:solidFill>
                <a:effectLst>
                  <a:outerShdw blurRad="50800" dist="38100" dir="2700000" rotWithShape="0">
                    <a:srgbClr val="000000">
                      <a:alpha val="40000"/>
                    </a:srgbClr>
                  </a:outerShdw>
                </a:effectLst>
              </a:defRPr>
            </a:lvl1pPr>
          </a:lstStyle>
          <a:p>
            <a:pPr lvl="0">
              <a:defRPr sz="1800">
                <a:ln w="9525">
                  <a:noFill/>
                </a:ln>
                <a:solidFill>
                  <a:srgbClr val="000000"/>
                </a:solidFill>
                <a:effectLst/>
              </a:defRPr>
            </a:pPr>
            <a:r>
              <a:rPr sz="10000">
                <a:ln w="12700">
                  <a:solidFill>
                    <a:srgbClr val="242423"/>
                  </a:solidFill>
                </a:ln>
                <a:solidFill>
                  <a:srgbClr val="FFFFFF"/>
                </a:solidFill>
                <a:effectLst>
                  <a:outerShdw blurRad="50800" dist="38100" dir="2700000" rotWithShape="0">
                    <a:srgbClr val="000000">
                      <a:alpha val="40000"/>
                    </a:srgbClr>
                  </a:outerShdw>
                </a:effectLst>
              </a:rPr>
              <a:t>Systems</a:t>
            </a:r>
          </a:p>
        </p:txBody>
      </p:sp>
    </p:spTree>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280" name="Shape 280"/>
          <p:cNvSpPr/>
          <p:nvPr/>
        </p:nvSpPr>
        <p:spPr>
          <a:xfrm>
            <a:off x="3494461" y="-297888"/>
            <a:ext cx="5688612" cy="20534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800">
                <a:ln w="17780">
                  <a:solidFill>
                    <a:srgbClr val="FFFFFF"/>
                  </a:solidFill>
                </a:ln>
                <a:solidFill>
                  <a:srgbClr val="242423"/>
                </a:solidFill>
                <a:effectLst>
                  <a:outerShdw blurRad="50800" dist="38100" dir="2700000" rotWithShape="0">
                    <a:srgbClr val="000000">
                      <a:alpha val="40000"/>
                    </a:srgbClr>
                  </a:outerShdw>
                </a:effectLst>
              </a:defRPr>
            </a:lvl1pPr>
          </a:lstStyle>
          <a:p>
            <a:pPr lvl="0">
              <a:defRPr sz="1800">
                <a:ln w="9525">
                  <a:noFill/>
                </a:ln>
                <a:solidFill>
                  <a:srgbClr val="000000"/>
                </a:solidFill>
                <a:effectLst/>
              </a:defRPr>
            </a:pPr>
            <a:r>
              <a:rPr sz="13800">
                <a:ln w="17780">
                  <a:solidFill>
                    <a:srgbClr val="FFFFFF"/>
                  </a:solidFill>
                </a:ln>
                <a:solidFill>
                  <a:srgbClr val="242423"/>
                </a:solidFill>
                <a:effectLst>
                  <a:outerShdw blurRad="50800" dist="38100" dir="2700000" rotWithShape="0">
                    <a:srgbClr val="000000">
                      <a:alpha val="40000"/>
                    </a:srgbClr>
                  </a:outerShdw>
                </a:effectLst>
              </a:rPr>
              <a:t>Speed</a:t>
            </a:r>
          </a:p>
        </p:txBody>
      </p:sp>
    </p:spTree>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2166275" y="1051903"/>
            <a:ext cx="8441992" cy="5159194"/>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422099"/>
          <a:lstStyle/>
          <a:p>
            <a:pPr lvl="0"/>
            <a:r>
              <a:rPr sz="1600" u="sng">
                <a:solidFill>
                  <a:srgbClr val="242423"/>
                </a:solidFill>
              </a:rPr>
              <a:t>https://www.flickr.com/photos/rcbodden/2725787927/in, Ray Bodden</a:t>
            </a:r>
          </a:p>
          <a:p>
            <a:pPr lvl="0"/>
            <a:endParaRPr sz="1600" u="sng">
              <a:solidFill>
                <a:srgbClr val="242423"/>
              </a:solidFill>
            </a:endParaRPr>
          </a:p>
          <a:p>
            <a:pPr lvl="0"/>
            <a:r>
              <a:rPr sz="1600" u="sng">
                <a:solidFill>
                  <a:srgbClr val="242423"/>
                </a:solidFill>
              </a:rPr>
              <a:t>https://www.flickr.com/photos/iqremix/15390466616/in, iqremix</a:t>
            </a:r>
          </a:p>
          <a:p>
            <a:pPr lvl="0"/>
            <a:endParaRPr sz="1600" u="sng">
              <a:solidFill>
                <a:srgbClr val="242423"/>
              </a:solidFill>
            </a:endParaRPr>
          </a:p>
          <a:p>
            <a:pPr lvl="0"/>
            <a:r>
              <a:rPr sz="1600" u="sng">
                <a:solidFill>
                  <a:srgbClr val="242423"/>
                </a:solidFill>
              </a:rPr>
              <a:t>https://www.flickr.com/photos/storem/129963685/in, storem</a:t>
            </a:r>
          </a:p>
          <a:p>
            <a:pPr lvl="0"/>
            <a:endParaRPr sz="1600" u="sng">
              <a:solidFill>
                <a:srgbClr val="242423"/>
              </a:solidFill>
            </a:endParaRPr>
          </a:p>
          <a:p>
            <a:pPr lvl="0"/>
            <a:r>
              <a:rPr sz="1600" u="sng">
                <a:solidFill>
                  <a:srgbClr val="242423"/>
                </a:solidFill>
              </a:rPr>
              <a:t>https://www.flickr.com/photos/diversey/15742075527/in, Tony Webster</a:t>
            </a:r>
          </a:p>
          <a:p>
            <a:pPr lvl="0"/>
            <a:endParaRPr sz="1600" u="sng">
              <a:solidFill>
                <a:srgbClr val="242423"/>
              </a:solidFill>
            </a:endParaRPr>
          </a:p>
          <a:p>
            <a:pPr lvl="0"/>
            <a:r>
              <a:rPr sz="1600" u="sng">
                <a:solidFill>
                  <a:srgbClr val="242423"/>
                </a:solidFill>
              </a:rPr>
              <a:t>https://www.flickr.com/photos/acwa/8291889208/in, PEO ACWA</a:t>
            </a:r>
          </a:p>
          <a:p>
            <a:pPr lvl="0"/>
            <a:endParaRPr sz="1600" u="sng">
              <a:solidFill>
                <a:srgbClr val="242423"/>
              </a:solidFill>
            </a:endParaRPr>
          </a:p>
          <a:p>
            <a:pPr lvl="0"/>
            <a:r>
              <a:rPr sz="1600" u="sng">
                <a:solidFill>
                  <a:srgbClr val="242423"/>
                </a:solidFill>
              </a:rPr>
              <a:t>https://www.flickr.com/photos/rowfoundation/8938333357/in, Rajita Majumdar</a:t>
            </a:r>
          </a:p>
          <a:p>
            <a:pPr lvl="0"/>
            <a:endParaRPr sz="1600" u="sng">
              <a:solidFill>
                <a:srgbClr val="242423"/>
              </a:solidFill>
            </a:endParaRPr>
          </a:p>
          <a:p>
            <a:pPr lvl="0"/>
            <a:r>
              <a:rPr sz="1600" u="sng">
                <a:solidFill>
                  <a:srgbClr val="242423"/>
                </a:solidFill>
              </a:rPr>
              <a:t>https://www.flickr.com/photos/54268887@N00/5057515604/in, Rob Pearce</a:t>
            </a:r>
          </a:p>
          <a:p>
            <a:pPr lvl="0"/>
            <a:r>
              <a:rPr sz="1600" u="sng">
                <a:solidFill>
                  <a:srgbClr val="242423"/>
                </a:solidFill>
              </a:rPr>
              <a:t>https://www.flickr.com/photos/seeweb/6115445165/in, seeweb</a:t>
            </a:r>
          </a:p>
          <a:p>
            <a:pPr lvl="0"/>
            <a:endParaRPr sz="1600" u="sng">
              <a:solidFill>
                <a:srgbClr val="242423"/>
              </a:solidFill>
            </a:endParaRPr>
          </a:p>
          <a:p>
            <a:pPr lvl="0"/>
            <a:r>
              <a:rPr sz="1600" u="sng">
                <a:solidFill>
                  <a:srgbClr val="242423"/>
                </a:solidFill>
              </a:rPr>
              <a:t>https://www.flickr.com/photos/98640399@N08/9290143742/in, Barta IV</a:t>
            </a:r>
          </a:p>
          <a:p>
            <a:pPr lvl="0"/>
            <a:endParaRPr sz="1600" u="sng">
              <a:solidFill>
                <a:srgbClr val="242423"/>
              </a:solidFill>
            </a:endParaRPr>
          </a:p>
          <a:p>
            <a:pPr lvl="0"/>
            <a:r>
              <a:rPr sz="1600" u="sng">
                <a:solidFill>
                  <a:srgbClr val="242423"/>
                </a:solidFill>
              </a:rPr>
              <a:t>https://www.flickr.com/photos/aisforangie/6877291681/in, Angie Harms</a:t>
            </a:r>
          </a:p>
          <a:p>
            <a:pPr lvl="0"/>
            <a:endParaRPr sz="1600" u="sng">
              <a:solidFill>
                <a:srgbClr val="242423"/>
              </a:solidFill>
            </a:endParaRPr>
          </a:p>
          <a:p>
            <a:pPr lvl="0"/>
            <a:endParaRPr sz="800" u="sng">
              <a:solidFill>
                <a:srgbClr val="242423"/>
              </a:solidFill>
            </a:endParaRPr>
          </a:p>
          <a:p>
            <a:pPr lvl="0"/>
            <a:r>
              <a:rPr sz="1600" u="sng">
                <a:solidFill>
                  <a:srgbClr val="242423"/>
                </a:solidFill>
              </a:rPr>
              <a:t>https://www.flickr.com/photos/jakerome/</a:t>
            </a:r>
          </a:p>
          <a:p>
            <a:pPr lvl="0"/>
            <a:r>
              <a:rPr sz="1600" u="sng">
                <a:solidFill>
                  <a:srgbClr val="242423"/>
                </a:solidFill>
              </a:rPr>
              <a:t>3551143912/in, Jakerome</a:t>
            </a:r>
          </a:p>
          <a:p>
            <a:pPr lvl="0"/>
            <a:endParaRPr sz="1600" u="sng">
              <a:solidFill>
                <a:srgbClr val="242423"/>
              </a:solidFill>
            </a:endParaRPr>
          </a:p>
          <a:p>
            <a:pPr lvl="0"/>
            <a:r>
              <a:rPr sz="1600" u="sng">
                <a:solidFill>
                  <a:srgbClr val="242423"/>
                </a:solidFill>
              </a:rPr>
              <a:t>https://www.flickr.com/photos/ifyr/1106390483/, Jack Shainsky</a:t>
            </a:r>
          </a:p>
          <a:p>
            <a:pPr lvl="0"/>
            <a:endParaRPr sz="1200" u="sng">
              <a:solidFill>
                <a:srgbClr val="242423"/>
              </a:solidFill>
            </a:endParaRPr>
          </a:p>
          <a:p>
            <a:pPr lvl="0"/>
            <a:endParaRPr sz="1200" u="sng">
              <a:solidFill>
                <a:srgbClr val="242423"/>
              </a:solidFill>
            </a:endParaRPr>
          </a:p>
          <a:p>
            <a:pPr lvl="0"/>
            <a:r>
              <a:rPr sz="1600" u="sng">
                <a:solidFill>
                  <a:srgbClr val="242423"/>
                </a:solidFill>
              </a:rPr>
              <a:t>https://www.flickr.com/photos/rioncm/4643792436/in, rioncm</a:t>
            </a:r>
          </a:p>
          <a:p>
            <a:pPr lvl="0"/>
            <a:endParaRPr sz="1600" u="sng">
              <a:solidFill>
                <a:srgbClr val="242423"/>
              </a:solidFill>
            </a:endParaRPr>
          </a:p>
          <a:p>
            <a:pPr lvl="0"/>
            <a:r>
              <a:rPr sz="1600" u="sng">
                <a:solidFill>
                  <a:srgbClr val="242423"/>
                </a:solidFill>
              </a:rPr>
              <a:t>https://www.flickr.com/photos/druidsnectar/4605414895/in, druidsnectar</a:t>
            </a:r>
          </a:p>
        </p:txBody>
      </p:sp>
      <p:pic>
        <p:nvPicPr>
          <p:cNvPr id="285" name="image30.png"/>
          <p:cNvPicPr/>
          <p:nvPr/>
        </p:nvPicPr>
        <p:blipFill>
          <a:blip r:embed="rId2">
            <a:extLst/>
          </a:blip>
          <a:stretch>
            <a:fillRect/>
          </a:stretch>
        </p:blipFill>
        <p:spPr>
          <a:xfrm>
            <a:off x="648676" y="1053285"/>
            <a:ext cx="812801" cy="533401"/>
          </a:xfrm>
          <a:prstGeom prst="rect">
            <a:avLst/>
          </a:prstGeom>
          <a:ln w="12700">
            <a:miter lim="400000"/>
          </a:ln>
        </p:spPr>
      </p:pic>
      <p:pic>
        <p:nvPicPr>
          <p:cNvPr id="286" name="image31.png"/>
          <p:cNvPicPr/>
          <p:nvPr/>
        </p:nvPicPr>
        <p:blipFill>
          <a:blip r:embed="rId3">
            <a:extLst/>
          </a:blip>
          <a:stretch>
            <a:fillRect/>
          </a:stretch>
        </p:blipFill>
        <p:spPr>
          <a:xfrm>
            <a:off x="724876" y="1785814"/>
            <a:ext cx="736601" cy="482601"/>
          </a:xfrm>
          <a:prstGeom prst="rect">
            <a:avLst/>
          </a:prstGeom>
          <a:ln w="12700">
            <a:miter lim="400000"/>
          </a:ln>
        </p:spPr>
      </p:pic>
      <p:pic>
        <p:nvPicPr>
          <p:cNvPr id="287" name="image32.png"/>
          <p:cNvPicPr/>
          <p:nvPr/>
        </p:nvPicPr>
        <p:blipFill>
          <a:blip r:embed="rId4">
            <a:extLst/>
          </a:blip>
          <a:stretch>
            <a:fillRect/>
          </a:stretch>
        </p:blipFill>
        <p:spPr>
          <a:xfrm>
            <a:off x="724876" y="2470637"/>
            <a:ext cx="736601" cy="546101"/>
          </a:xfrm>
          <a:prstGeom prst="rect">
            <a:avLst/>
          </a:prstGeom>
          <a:ln w="12700">
            <a:miter lim="400000"/>
          </a:ln>
        </p:spPr>
      </p:pic>
      <p:pic>
        <p:nvPicPr>
          <p:cNvPr id="288" name="image33.png"/>
          <p:cNvPicPr/>
          <p:nvPr/>
        </p:nvPicPr>
        <p:blipFill>
          <a:blip r:embed="rId5">
            <a:extLst/>
          </a:blip>
          <a:stretch>
            <a:fillRect/>
          </a:stretch>
        </p:blipFill>
        <p:spPr>
          <a:xfrm>
            <a:off x="730738" y="3186724"/>
            <a:ext cx="711201" cy="533401"/>
          </a:xfrm>
          <a:prstGeom prst="rect">
            <a:avLst/>
          </a:prstGeom>
          <a:ln w="12700">
            <a:miter lim="400000"/>
          </a:ln>
        </p:spPr>
      </p:pic>
      <p:pic>
        <p:nvPicPr>
          <p:cNvPr id="289" name="image35.png"/>
          <p:cNvPicPr/>
          <p:nvPr/>
        </p:nvPicPr>
        <p:blipFill>
          <a:blip r:embed="rId6">
            <a:extLst/>
          </a:blip>
          <a:stretch>
            <a:fillRect/>
          </a:stretch>
        </p:blipFill>
        <p:spPr>
          <a:xfrm>
            <a:off x="881182" y="3900689"/>
            <a:ext cx="457201" cy="685801"/>
          </a:xfrm>
          <a:prstGeom prst="rect">
            <a:avLst/>
          </a:prstGeom>
          <a:ln w="12700">
            <a:miter lim="400000"/>
          </a:ln>
        </p:spPr>
      </p:pic>
      <p:pic>
        <p:nvPicPr>
          <p:cNvPr id="290" name="image36.png"/>
          <p:cNvPicPr/>
          <p:nvPr/>
        </p:nvPicPr>
        <p:blipFill>
          <a:blip r:embed="rId7">
            <a:extLst/>
          </a:blip>
          <a:stretch>
            <a:fillRect/>
          </a:stretch>
        </p:blipFill>
        <p:spPr>
          <a:xfrm>
            <a:off x="881182" y="4684179"/>
            <a:ext cx="457201" cy="685801"/>
          </a:xfrm>
          <a:prstGeom prst="rect">
            <a:avLst/>
          </a:prstGeom>
          <a:ln w="12700">
            <a:miter lim="400000"/>
          </a:ln>
        </p:spPr>
      </p:pic>
      <p:pic>
        <p:nvPicPr>
          <p:cNvPr id="291" name="image37.png"/>
          <p:cNvPicPr/>
          <p:nvPr/>
        </p:nvPicPr>
        <p:blipFill>
          <a:blip r:embed="rId8">
            <a:extLst/>
          </a:blip>
          <a:stretch>
            <a:fillRect/>
          </a:stretch>
        </p:blipFill>
        <p:spPr>
          <a:xfrm>
            <a:off x="445476" y="5487207"/>
            <a:ext cx="1219201" cy="546101"/>
          </a:xfrm>
          <a:prstGeom prst="rect">
            <a:avLst/>
          </a:prstGeom>
          <a:ln w="12700">
            <a:miter lim="400000"/>
          </a:ln>
        </p:spPr>
      </p:pic>
      <p:pic>
        <p:nvPicPr>
          <p:cNvPr id="292" name="image38.png"/>
          <p:cNvPicPr/>
          <p:nvPr/>
        </p:nvPicPr>
        <p:blipFill>
          <a:blip r:embed="rId9">
            <a:extLst/>
          </a:blip>
          <a:stretch>
            <a:fillRect/>
          </a:stretch>
        </p:blipFill>
        <p:spPr>
          <a:xfrm>
            <a:off x="10775950" y="978470"/>
            <a:ext cx="736601" cy="546101"/>
          </a:xfrm>
          <a:prstGeom prst="rect">
            <a:avLst/>
          </a:prstGeom>
          <a:ln w="12700">
            <a:miter lim="400000"/>
          </a:ln>
        </p:spPr>
      </p:pic>
      <p:pic>
        <p:nvPicPr>
          <p:cNvPr id="293" name="image39.png"/>
          <p:cNvPicPr/>
          <p:nvPr/>
        </p:nvPicPr>
        <p:blipFill>
          <a:blip r:embed="rId10">
            <a:extLst/>
          </a:blip>
          <a:stretch>
            <a:fillRect/>
          </a:stretch>
        </p:blipFill>
        <p:spPr>
          <a:xfrm>
            <a:off x="10775950" y="1746737"/>
            <a:ext cx="736601" cy="558801"/>
          </a:xfrm>
          <a:prstGeom prst="rect">
            <a:avLst/>
          </a:prstGeom>
          <a:ln w="12700">
            <a:miter lim="400000"/>
          </a:ln>
        </p:spPr>
      </p:pic>
      <p:pic>
        <p:nvPicPr>
          <p:cNvPr id="294" name="image40.png"/>
          <p:cNvPicPr/>
          <p:nvPr/>
        </p:nvPicPr>
        <p:blipFill>
          <a:blip r:embed="rId11">
            <a:extLst/>
          </a:blip>
          <a:stretch>
            <a:fillRect/>
          </a:stretch>
        </p:blipFill>
        <p:spPr>
          <a:xfrm>
            <a:off x="10775950" y="2490175"/>
            <a:ext cx="723901" cy="546101"/>
          </a:xfrm>
          <a:prstGeom prst="rect">
            <a:avLst/>
          </a:prstGeom>
          <a:ln w="12700">
            <a:miter lim="400000"/>
          </a:ln>
        </p:spPr>
      </p:pic>
      <p:pic>
        <p:nvPicPr>
          <p:cNvPr id="295" name="image41.png"/>
          <p:cNvPicPr/>
          <p:nvPr/>
        </p:nvPicPr>
        <p:blipFill>
          <a:blip r:embed="rId12">
            <a:extLst/>
          </a:blip>
          <a:stretch>
            <a:fillRect/>
          </a:stretch>
        </p:blipFill>
        <p:spPr>
          <a:xfrm>
            <a:off x="10775950" y="3213100"/>
            <a:ext cx="723901" cy="546100"/>
          </a:xfrm>
          <a:prstGeom prst="rect">
            <a:avLst/>
          </a:prstGeom>
          <a:ln w="12700">
            <a:miter lim="400000"/>
          </a:ln>
        </p:spPr>
      </p:pic>
      <p:pic>
        <p:nvPicPr>
          <p:cNvPr id="296" name="image42.png"/>
          <p:cNvPicPr/>
          <p:nvPr/>
        </p:nvPicPr>
        <p:blipFill>
          <a:blip r:embed="rId13">
            <a:extLst/>
          </a:blip>
          <a:stretch>
            <a:fillRect/>
          </a:stretch>
        </p:blipFill>
        <p:spPr>
          <a:xfrm>
            <a:off x="10788650" y="3948722"/>
            <a:ext cx="723901" cy="546101"/>
          </a:xfrm>
          <a:prstGeom prst="rect">
            <a:avLst/>
          </a:prstGeom>
          <a:ln w="12700">
            <a:miter lim="400000"/>
          </a:ln>
        </p:spPr>
      </p:pic>
      <p:pic>
        <p:nvPicPr>
          <p:cNvPr id="297" name="image43.png"/>
          <p:cNvPicPr/>
          <p:nvPr/>
        </p:nvPicPr>
        <p:blipFill>
          <a:blip r:embed="rId14">
            <a:extLst/>
          </a:blip>
          <a:stretch>
            <a:fillRect/>
          </a:stretch>
        </p:blipFill>
        <p:spPr>
          <a:xfrm>
            <a:off x="10788650" y="4673598"/>
            <a:ext cx="723901" cy="546101"/>
          </a:xfrm>
          <a:prstGeom prst="rect">
            <a:avLst/>
          </a:prstGeom>
          <a:ln w="12700">
            <a:miter lim="400000"/>
          </a:ln>
        </p:spPr>
      </p:pic>
      <p:pic>
        <p:nvPicPr>
          <p:cNvPr id="298" name="image44.png"/>
          <p:cNvPicPr/>
          <p:nvPr/>
        </p:nvPicPr>
        <p:blipFill>
          <a:blip r:embed="rId15">
            <a:extLst/>
          </a:blip>
          <a:stretch>
            <a:fillRect/>
          </a:stretch>
        </p:blipFill>
        <p:spPr>
          <a:xfrm>
            <a:off x="10775950" y="5418013"/>
            <a:ext cx="723901" cy="546101"/>
          </a:xfrm>
          <a:prstGeom prst="rect">
            <a:avLst/>
          </a:prstGeom>
          <a:ln w="12700">
            <a:miter lim="400000"/>
          </a:ln>
        </p:spPr>
      </p:pic>
      <p:pic>
        <p:nvPicPr>
          <p:cNvPr id="299" name="image45.png"/>
          <p:cNvPicPr/>
          <p:nvPr/>
        </p:nvPicPr>
        <p:blipFill>
          <a:blip r:embed="rId16">
            <a:extLst/>
          </a:blip>
          <a:stretch>
            <a:fillRect/>
          </a:stretch>
        </p:blipFill>
        <p:spPr>
          <a:xfrm>
            <a:off x="6760308" y="150269"/>
            <a:ext cx="1797539" cy="551519"/>
          </a:xfrm>
          <a:prstGeom prst="rect">
            <a:avLst/>
          </a:prstGeom>
          <a:ln w="12700">
            <a:miter lim="400000"/>
          </a:ln>
        </p:spPr>
      </p:pic>
      <p:pic>
        <p:nvPicPr>
          <p:cNvPr id="300" name="image46.png"/>
          <p:cNvPicPr/>
          <p:nvPr/>
        </p:nvPicPr>
        <p:blipFill>
          <a:blip r:embed="rId17">
            <a:extLst/>
          </a:blip>
          <a:stretch>
            <a:fillRect/>
          </a:stretch>
        </p:blipFill>
        <p:spPr>
          <a:xfrm>
            <a:off x="8768861" y="111194"/>
            <a:ext cx="1801448" cy="627933"/>
          </a:xfrm>
          <a:prstGeom prst="rect">
            <a:avLst/>
          </a:prstGeom>
          <a:ln w="12700">
            <a:miter lim="400000"/>
          </a:ln>
        </p:spPr>
      </p:pic>
      <p:sp>
        <p:nvSpPr>
          <p:cNvPr id="301" name="Shape 301"/>
          <p:cNvSpPr>
            <a:spLocks noGrp="1"/>
          </p:cNvSpPr>
          <p:nvPr>
            <p:ph type="title"/>
          </p:nvPr>
        </p:nvSpPr>
        <p:spPr>
          <a:xfrm>
            <a:off x="1377459" y="47396"/>
            <a:ext cx="5298833" cy="711269"/>
          </a:xfrm>
          <a:prstGeom prst="rect">
            <a:avLst/>
          </a:prstGeom>
        </p:spPr>
        <p:txBody>
          <a:bodyPr>
            <a:normAutofit fontScale="90000"/>
          </a:bodyPr>
          <a:lstStyle>
            <a:lvl1pPr defTabSz="338327">
              <a:defRPr sz="4440" spc="-148"/>
            </a:lvl1pPr>
          </a:lstStyle>
          <a:p>
            <a:pPr lvl="0">
              <a:defRPr sz="1800" spc="0">
                <a:solidFill>
                  <a:srgbClr val="000000"/>
                </a:solidFill>
              </a:defRPr>
            </a:pPr>
            <a:r>
              <a:rPr sz="4440" spc="-148">
                <a:solidFill>
                  <a:srgbClr val="242423"/>
                </a:solidFill>
              </a:rPr>
              <a:t>Photo Credits</a:t>
            </a:r>
          </a:p>
        </p:txBody>
      </p:sp>
    </p:spTree>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p:cNvSpPr>
          <p:nvPr>
            <p:ph type="title"/>
          </p:nvPr>
        </p:nvSpPr>
        <p:spPr>
          <a:xfrm>
            <a:off x="914400" y="2266975"/>
            <a:ext cx="10363200" cy="1470026"/>
          </a:xfrm>
          <a:prstGeom prst="rect">
            <a:avLst/>
          </a:prstGeom>
        </p:spPr>
        <p:txBody>
          <a:bodyPr>
            <a:normAutofit fontScale="90000"/>
          </a:bodyPr>
          <a:lstStyle/>
          <a:p>
            <a:pPr lvl="0" defTabSz="448055">
              <a:defRPr sz="1800" spc="0">
                <a:solidFill>
                  <a:srgbClr val="000000"/>
                </a:solidFill>
              </a:defRPr>
            </a:pPr>
            <a:r>
              <a:rPr sz="3136" spc="-196">
                <a:solidFill>
                  <a:srgbClr val="FFFFFF"/>
                </a:solidFill>
              </a:rPr>
              <a:t>Thanks!</a:t>
            </a:r>
            <a:br>
              <a:rPr sz="3136" spc="-196">
                <a:solidFill>
                  <a:srgbClr val="FFFFFF"/>
                </a:solidFill>
              </a:rPr>
            </a:br>
            <a:r>
              <a:rPr sz="3136" spc="-196">
                <a:solidFill>
                  <a:srgbClr val="FFFFFF"/>
                </a:solidFill>
              </a:rPr>
              <a:t/>
            </a:r>
            <a:br>
              <a:rPr sz="3136" spc="-196">
                <a:solidFill>
                  <a:srgbClr val="FFFFFF"/>
                </a:solidFill>
              </a:rPr>
            </a:br>
            <a:r>
              <a:rPr sz="3136" spc="-196">
                <a:solidFill>
                  <a:srgbClr val="FFFFFF"/>
                </a:solidFill>
              </a:rPr>
              <a:t>Questions?</a:t>
            </a:r>
          </a:p>
        </p:txBody>
      </p:sp>
      <p:sp>
        <p:nvSpPr>
          <p:cNvPr id="304" name="Shape 304"/>
          <p:cNvSpPr>
            <a:spLocks noGrp="1"/>
          </p:cNvSpPr>
          <p:nvPr>
            <p:ph type="body" idx="1"/>
          </p:nvPr>
        </p:nvSpPr>
        <p:spPr>
          <a:xfrm>
            <a:off x="1828800" y="4063715"/>
            <a:ext cx="8534400" cy="1752601"/>
          </a:xfrm>
          <a:prstGeom prst="rect">
            <a:avLst/>
          </a:prstGeom>
        </p:spPr>
        <p:txBody>
          <a:bodyPr/>
          <a:lstStyle/>
          <a:p>
            <a:pPr lvl="0">
              <a:defRPr sz="1800">
                <a:solidFill>
                  <a:srgbClr val="000000"/>
                </a:solidFill>
              </a:defRPr>
            </a:pPr>
            <a:endParaRPr sz="1600">
              <a:solidFill>
                <a:srgbClr val="FFFFFF"/>
              </a:solidFill>
            </a:endParaRPr>
          </a:p>
          <a:p>
            <a:pPr lvl="0">
              <a:defRPr sz="1800">
                <a:solidFill>
                  <a:srgbClr val="000000"/>
                </a:solidFill>
              </a:defRPr>
            </a:pPr>
            <a:r>
              <a:rPr sz="1600">
                <a:solidFill>
                  <a:srgbClr val="FFFFFF"/>
                </a:solidFill>
              </a:rPr>
              <a:t>Eoin Brazil</a:t>
            </a:r>
          </a:p>
          <a:p>
            <a:pPr lvl="0">
              <a:defRPr sz="1800">
                <a:solidFill>
                  <a:srgbClr val="000000"/>
                </a:solidFill>
              </a:defRPr>
            </a:pPr>
            <a:r>
              <a:rPr sz="1600">
                <a:solidFill>
                  <a:srgbClr val="FFFFFF"/>
                </a:solidFill>
              </a:rPr>
              <a:t>eoin.brazil@mongodb.com</a:t>
            </a:r>
          </a:p>
        </p:txBody>
      </p:sp>
      <p:pic>
        <p:nvPicPr>
          <p:cNvPr id="305" name="image2.pdf"/>
          <p:cNvPicPr/>
          <p:nvPr/>
        </p:nvPicPr>
        <p:blipFill>
          <a:blip r:embed="rId2">
            <a:extLst/>
          </a:blip>
          <a:stretch>
            <a:fillRect/>
          </a:stretch>
        </p:blipFill>
        <p:spPr>
          <a:xfrm>
            <a:off x="4953000" y="715078"/>
            <a:ext cx="2286000" cy="650958"/>
          </a:xfrm>
          <a:prstGeom prst="rect">
            <a:avLst/>
          </a:prstGeom>
          <a:ln w="12700">
            <a:miter lim="400000"/>
          </a:ln>
        </p:spPr>
      </p:pic>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5" name="Shape 45"/>
          <p:cNvSpPr/>
          <p:nvPr/>
        </p:nvSpPr>
        <p:spPr>
          <a:xfrm>
            <a:off x="395164" y="437800"/>
            <a:ext cx="4902298" cy="80726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5000">
                <a:solidFill>
                  <a:srgbClr val="5A9130"/>
                </a:solidFill>
                <a:latin typeface="Arial Bold"/>
                <a:ea typeface="Arial Bold"/>
                <a:cs typeface="Arial Bold"/>
                <a:sym typeface="Arial Bold"/>
              </a:defRPr>
            </a:lvl1pPr>
          </a:lstStyle>
          <a:p>
            <a:pPr lvl="0">
              <a:defRPr sz="1800">
                <a:solidFill>
                  <a:srgbClr val="000000"/>
                </a:solidFill>
              </a:defRPr>
            </a:pPr>
            <a:r>
              <a:rPr sz="5000">
                <a:solidFill>
                  <a:srgbClr val="5A9130"/>
                </a:solidFill>
              </a:rPr>
              <a:t>Reproducibility </a:t>
            </a:r>
          </a:p>
        </p:txBody>
      </p:sp>
      <p:sp>
        <p:nvSpPr>
          <p:cNvPr id="46" name="Shape 46"/>
          <p:cNvSpPr/>
          <p:nvPr/>
        </p:nvSpPr>
        <p:spPr>
          <a:xfrm>
            <a:off x="6928869" y="466757"/>
            <a:ext cx="3455254" cy="8072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5000">
                <a:solidFill>
                  <a:srgbClr val="5A9130"/>
                </a:solidFill>
                <a:latin typeface="Arial Bold"/>
                <a:ea typeface="Arial Bold"/>
                <a:cs typeface="Arial Bold"/>
                <a:sym typeface="Arial Bold"/>
              </a:defRPr>
            </a:lvl1pPr>
          </a:lstStyle>
          <a:p>
            <a:pPr lvl="0">
              <a:defRPr sz="1800">
                <a:solidFill>
                  <a:srgbClr val="000000"/>
                </a:solidFill>
              </a:defRPr>
            </a:pPr>
            <a:r>
              <a:rPr sz="5000">
                <a:solidFill>
                  <a:srgbClr val="5A9130"/>
                </a:solidFill>
              </a:rPr>
              <a:t>Production</a:t>
            </a: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10.png" descr="datapipeline.png"/>
          <p:cNvPicPr/>
          <p:nvPr/>
        </p:nvPicPr>
        <p:blipFill>
          <a:blip r:embed="rId3">
            <a:extLst/>
          </a:blip>
          <a:stretch>
            <a:fillRect/>
          </a:stretch>
        </p:blipFill>
        <p:spPr>
          <a:xfrm>
            <a:off x="922087" y="-63500"/>
            <a:ext cx="4128562" cy="6858000"/>
          </a:xfrm>
          <a:prstGeom prst="rect">
            <a:avLst/>
          </a:prstGeom>
          <a:ln w="12700">
            <a:miter lim="400000"/>
          </a:ln>
        </p:spPr>
      </p:pic>
      <p:sp>
        <p:nvSpPr>
          <p:cNvPr id="51" name="Shape 51"/>
          <p:cNvSpPr/>
          <p:nvPr/>
        </p:nvSpPr>
        <p:spPr>
          <a:xfrm>
            <a:off x="6302373" y="2378501"/>
            <a:ext cx="5280026" cy="301706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793750" lvl="0" indent="-793750">
              <a:buSzPct val="100000"/>
              <a:buFont typeface="Arial"/>
              <a:buChar char="•"/>
            </a:pPr>
            <a:r>
              <a:rPr sz="5000"/>
              <a:t>Data</a:t>
            </a:r>
          </a:p>
          <a:p>
            <a:pPr marL="793750" lvl="0" indent="-793750">
              <a:buSzPct val="100000"/>
              <a:buFont typeface="Arial"/>
              <a:buChar char="•"/>
            </a:pPr>
            <a:r>
              <a:rPr sz="5000"/>
              <a:t>State</a:t>
            </a:r>
          </a:p>
          <a:p>
            <a:pPr marL="793750" lvl="0" indent="-793750">
              <a:buSzPct val="100000"/>
              <a:buFont typeface="Arial"/>
              <a:buChar char="•"/>
            </a:pPr>
            <a:r>
              <a:rPr sz="5000"/>
              <a:t>Operations / Transformation</a:t>
            </a:r>
          </a:p>
        </p:txBody>
      </p:sp>
      <p:sp>
        <p:nvSpPr>
          <p:cNvPr id="52" name="Shape 52"/>
          <p:cNvSpPr>
            <a:spLocks noGrp="1"/>
          </p:cNvSpPr>
          <p:nvPr>
            <p:ph type="title"/>
          </p:nvPr>
        </p:nvSpPr>
        <p:spPr>
          <a:xfrm>
            <a:off x="5873750" y="295805"/>
            <a:ext cx="5381625" cy="1783820"/>
          </a:xfrm>
          <a:prstGeom prst="rect">
            <a:avLst/>
          </a:prstGeom>
        </p:spPr>
        <p:txBody>
          <a:bodyPr>
            <a:normAutofit fontScale="90000"/>
          </a:bodyPr>
          <a:lstStyle>
            <a:lvl1pPr defTabSz="448055">
              <a:defRPr sz="5880" spc="-196">
                <a:solidFill>
                  <a:srgbClr val="2D66FF">
                    <a:alpha val="54000"/>
                  </a:srgbClr>
                </a:solidFill>
                <a:effectLst>
                  <a:outerShdw blurRad="49784" dist="37338" dir="2700000" rotWithShape="0">
                    <a:srgbClr val="000000">
                      <a:alpha val="43000"/>
                    </a:srgbClr>
                  </a:outerShdw>
                </a:effectLst>
              </a:defRPr>
            </a:lvl1pPr>
          </a:lstStyle>
          <a:p>
            <a:pPr lvl="0">
              <a:defRPr sz="1800" spc="0">
                <a:solidFill>
                  <a:srgbClr val="000000"/>
                </a:solidFill>
                <a:effectLst/>
              </a:defRPr>
            </a:pPr>
            <a:r>
              <a:rPr sz="5880" spc="-196">
                <a:solidFill>
                  <a:srgbClr val="2D66FF">
                    <a:alpha val="54000"/>
                  </a:srgbClr>
                </a:solidFill>
                <a:effectLst>
                  <a:outerShdw blurRad="49784" dist="37338" dir="2700000" rotWithShape="0">
                    <a:srgbClr val="000000">
                      <a:alpha val="43000"/>
                    </a:srgbClr>
                  </a:outerShdw>
                </a:effectLst>
              </a:rPr>
              <a:t>An example data pipeline:</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Averaging a data set</a:t>
            </a:r>
          </a:p>
        </p:txBody>
      </p:sp>
      <p:sp>
        <p:nvSpPr>
          <p:cNvPr id="57" name="Shape 57"/>
          <p:cNvSpPr>
            <a:spLocks noGrp="1"/>
          </p:cNvSpPr>
          <p:nvPr>
            <p:ph type="body" idx="1"/>
          </p:nvPr>
        </p:nvSpPr>
        <p:spPr>
          <a:xfrm>
            <a:off x="609600" y="1471083"/>
            <a:ext cx="10972800" cy="4974168"/>
          </a:xfrm>
          <a:prstGeom prst="rect">
            <a:avLst/>
          </a:prstGeom>
        </p:spPr>
        <p:txBody>
          <a:bodyPr/>
          <a:lstStyle/>
          <a:p>
            <a:pPr marL="325754" lvl="0" indent="-325754" defTabSz="434340">
              <a:defRPr sz="1800">
                <a:solidFill>
                  <a:srgbClr val="000000"/>
                </a:solidFill>
              </a:defRPr>
            </a:pPr>
            <a:endParaRPr sz="950" baseline="29894">
              <a:solidFill>
                <a:srgbClr val="242423"/>
              </a:solidFill>
            </a:endParaRPr>
          </a:p>
          <a:p>
            <a:pPr marL="325755" lvl="0" indent="-325755" defTabSz="434340">
              <a:spcBef>
                <a:spcPts val="1300"/>
              </a:spcBef>
              <a:defRPr sz="1800">
                <a:solidFill>
                  <a:srgbClr val="000000"/>
                </a:solidFill>
              </a:defRPr>
            </a:pPr>
            <a:r>
              <a:rPr sz="4560" baseline="29368">
                <a:solidFill>
                  <a:srgbClr val="242423"/>
                </a:solidFill>
              </a:rPr>
              <a:t>Python dictionary	~12 </a:t>
            </a:r>
            <a:r>
              <a:rPr sz="4560" baseline="29850">
                <a:solidFill>
                  <a:srgbClr val="242423"/>
                </a:solidFill>
              </a:rPr>
              <a:t>million numbers per second</a:t>
            </a:r>
          </a:p>
          <a:p>
            <a:pPr marL="325755" lvl="0" indent="-325755" defTabSz="434340">
              <a:spcBef>
                <a:spcPts val="1300"/>
              </a:spcBef>
              <a:defRPr sz="1800">
                <a:solidFill>
                  <a:srgbClr val="000000"/>
                </a:solidFill>
              </a:defRPr>
            </a:pPr>
            <a:r>
              <a:rPr sz="4560" baseline="29368">
                <a:solidFill>
                  <a:srgbClr val="242423"/>
                </a:solidFill>
              </a:rPr>
              <a:t>Python List				110 </a:t>
            </a:r>
            <a:r>
              <a:rPr sz="4560" baseline="29850">
                <a:solidFill>
                  <a:srgbClr val="242423"/>
                </a:solidFill>
              </a:rPr>
              <a:t>million numbers per second</a:t>
            </a:r>
          </a:p>
          <a:p>
            <a:pPr marL="325755" lvl="0" indent="-325755" defTabSz="434340">
              <a:spcBef>
                <a:spcPts val="1300"/>
              </a:spcBef>
              <a:defRPr sz="1800">
                <a:solidFill>
                  <a:srgbClr val="000000"/>
                </a:solidFill>
              </a:defRPr>
            </a:pPr>
            <a:r>
              <a:rPr sz="4560" baseline="29368">
                <a:solidFill>
                  <a:srgbClr val="242423"/>
                </a:solidFill>
              </a:rPr>
              <a:t>numpy.ndarray		500 </a:t>
            </a:r>
            <a:r>
              <a:rPr sz="4560" baseline="29850">
                <a:solidFill>
                  <a:srgbClr val="242423"/>
                </a:solidFill>
              </a:rPr>
              <a:t>million numbers per second</a:t>
            </a:r>
          </a:p>
          <a:p>
            <a:pPr marL="325755" lvl="0" indent="-325755" defTabSz="434340">
              <a:defRPr sz="1800">
                <a:solidFill>
                  <a:srgbClr val="000000"/>
                </a:solidFill>
              </a:defRPr>
            </a:pPr>
            <a:endParaRPr sz="4560" i="1" baseline="30771">
              <a:solidFill>
                <a:srgbClr val="242423"/>
              </a:solidFill>
            </a:endParaRPr>
          </a:p>
          <a:p>
            <a:pPr marL="0" lvl="0" indent="0" defTabSz="434340">
              <a:spcBef>
                <a:spcPts val="1300"/>
              </a:spcBef>
              <a:buSzTx/>
              <a:buNone/>
              <a:defRPr sz="1800">
                <a:solidFill>
                  <a:srgbClr val="000000"/>
                </a:solidFill>
              </a:defRPr>
            </a:pPr>
            <a:r>
              <a:rPr sz="4560" b="1" i="1" baseline="29368">
                <a:solidFill>
                  <a:srgbClr val="242423"/>
                </a:solidFill>
              </a:rPr>
              <a:t>ndarray</a:t>
            </a:r>
            <a:r>
              <a:rPr sz="4560" i="1" baseline="29368">
                <a:solidFill>
                  <a:srgbClr val="242423"/>
                </a:solidFill>
              </a:rPr>
              <a:t> or n-dimensional array, provides high-performance c-style arrays uses built-in maths libraries.</a:t>
            </a: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DataTransformations.png"/>
          <p:cNvPicPr/>
          <p:nvPr/>
        </p:nvPicPr>
        <p:blipFill>
          <a:blip r:embed="rId3">
            <a:extLst/>
          </a:blip>
          <a:stretch>
            <a:fillRect/>
          </a:stretch>
        </p:blipFill>
        <p:spPr>
          <a:xfrm>
            <a:off x="1354933" y="308736"/>
            <a:ext cx="9482134" cy="6240528"/>
          </a:xfrm>
          <a:prstGeom prst="rect">
            <a:avLst/>
          </a:prstGeom>
          <a:ln w="12700">
            <a:miter lim="400000"/>
          </a:ln>
        </p:spPr>
      </p:pic>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p:cNvSpPr>
          <p:nvPr>
            <p:ph type="title"/>
          </p:nvPr>
        </p:nvSpPr>
        <p:spPr>
          <a:xfrm>
            <a:off x="609600" y="10055"/>
            <a:ext cx="10972800" cy="1143001"/>
          </a:xfrm>
          <a:prstGeom prst="rect">
            <a:avLst/>
          </a:prstGeom>
        </p:spPr>
        <p:txBody>
          <a:bodyPr/>
          <a:lstStyle>
            <a:lvl1pPr>
              <a:defRPr sz="6000" spc="-200"/>
            </a:lvl1pPr>
          </a:lstStyle>
          <a:p>
            <a:pPr lvl="0">
              <a:defRPr sz="1800" spc="0">
                <a:solidFill>
                  <a:srgbClr val="000000"/>
                </a:solidFill>
              </a:defRPr>
            </a:pPr>
            <a:r>
              <a:rPr sz="6000" spc="-200">
                <a:solidFill>
                  <a:srgbClr val="242423"/>
                </a:solidFill>
              </a:rPr>
              <a:t>Workflows to / from MongoDB</a:t>
            </a:r>
          </a:p>
        </p:txBody>
      </p:sp>
      <p:sp>
        <p:nvSpPr>
          <p:cNvPr id="66" name="Shape 66"/>
          <p:cNvSpPr/>
          <p:nvPr/>
        </p:nvSpPr>
        <p:spPr>
          <a:xfrm>
            <a:off x="674778" y="1447522"/>
            <a:ext cx="10658846" cy="5848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vl1pPr>
          </a:lstStyle>
          <a:p>
            <a:pPr lvl="0">
              <a:defRPr sz="1800"/>
            </a:pPr>
            <a:r>
              <a:rPr sz="3500"/>
              <a:t>PyMongo Workflow: ~150,000 documents per second</a:t>
            </a:r>
          </a:p>
        </p:txBody>
      </p:sp>
      <p:grpSp>
        <p:nvGrpSpPr>
          <p:cNvPr id="82" name="Group 82"/>
          <p:cNvGrpSpPr/>
          <p:nvPr/>
        </p:nvGrpSpPr>
        <p:grpSpPr>
          <a:xfrm>
            <a:off x="968375" y="2263774"/>
            <a:ext cx="9760064" cy="926256"/>
            <a:chOff x="0" y="0"/>
            <a:chExt cx="9760063" cy="926254"/>
          </a:xfrm>
        </p:grpSpPr>
        <p:grpSp>
          <p:nvGrpSpPr>
            <p:cNvPr id="69" name="Group 69"/>
            <p:cNvGrpSpPr/>
            <p:nvPr/>
          </p:nvGrpSpPr>
          <p:grpSpPr>
            <a:xfrm>
              <a:off x="0" y="6350"/>
              <a:ext cx="1873251" cy="910380"/>
              <a:chOff x="0" y="0"/>
              <a:chExt cx="1873250" cy="910379"/>
            </a:xfrm>
          </p:grpSpPr>
          <p:sp>
            <p:nvSpPr>
              <p:cNvPr id="67" name="Shape 67"/>
              <p:cNvSpPr/>
              <p:nvPr/>
            </p:nvSpPr>
            <p:spPr>
              <a:xfrm>
                <a:off x="0" y="0"/>
                <a:ext cx="1873250" cy="910380"/>
              </a:xfrm>
              <a:prstGeom prst="roundRect">
                <a:avLst>
                  <a:gd name="adj" fmla="val 16667"/>
                </a:avLst>
              </a:prstGeom>
              <a:solidFill>
                <a:srgbClr val="FFFFFF"/>
              </a:solidFill>
              <a:ln w="25400" cap="flat">
                <a:solidFill>
                  <a:srgbClr val="7AAB4E"/>
                </a:solidFill>
                <a:prstDash val="solid"/>
                <a:bevel/>
              </a:ln>
              <a:effectLst/>
            </p:spPr>
            <p:txBody>
              <a:bodyPr wrap="square" lIns="0" tIns="0" rIns="0" bIns="0" numCol="1" anchor="ctr">
                <a:noAutofit/>
              </a:bodyPr>
              <a:lstStyle/>
              <a:p>
                <a:pPr lvl="0" algn="ctr">
                  <a:defRPr sz="2800"/>
                </a:pPr>
                <a:endParaRPr/>
              </a:p>
            </p:txBody>
          </p:sp>
          <p:sp>
            <p:nvSpPr>
              <p:cNvPr id="68" name="Shape 68"/>
              <p:cNvSpPr/>
              <p:nvPr/>
            </p:nvSpPr>
            <p:spPr>
              <a:xfrm>
                <a:off x="44440" y="212086"/>
                <a:ext cx="1784370" cy="486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800"/>
                </a:lvl1pPr>
              </a:lstStyle>
              <a:p>
                <a:pPr lvl="0">
                  <a:defRPr sz="1800"/>
                </a:pPr>
                <a:r>
                  <a:rPr sz="2800"/>
                  <a:t>MongoDB</a:t>
                </a:r>
              </a:p>
            </p:txBody>
          </p:sp>
        </p:grpSp>
        <p:grpSp>
          <p:nvGrpSpPr>
            <p:cNvPr id="72" name="Group 72"/>
            <p:cNvGrpSpPr/>
            <p:nvPr/>
          </p:nvGrpSpPr>
          <p:grpSpPr>
            <a:xfrm>
              <a:off x="2501900" y="6350"/>
              <a:ext cx="1873250" cy="910380"/>
              <a:chOff x="0" y="0"/>
              <a:chExt cx="1873250" cy="910379"/>
            </a:xfrm>
          </p:grpSpPr>
          <p:sp>
            <p:nvSpPr>
              <p:cNvPr id="70" name="Shape 70"/>
              <p:cNvSpPr/>
              <p:nvPr/>
            </p:nvSpPr>
            <p:spPr>
              <a:xfrm>
                <a:off x="0" y="0"/>
                <a:ext cx="1873250" cy="910380"/>
              </a:xfrm>
              <a:prstGeom prst="roundRect">
                <a:avLst>
                  <a:gd name="adj" fmla="val 16667"/>
                </a:avLst>
              </a:prstGeom>
              <a:solidFill>
                <a:srgbClr val="FFFFFF"/>
              </a:solidFill>
              <a:ln w="25400" cap="flat">
                <a:solidFill>
                  <a:srgbClr val="7AAB4E"/>
                </a:solidFill>
                <a:prstDash val="solid"/>
                <a:bevel/>
              </a:ln>
              <a:effectLst/>
            </p:spPr>
            <p:txBody>
              <a:bodyPr wrap="square" lIns="0" tIns="0" rIns="0" bIns="0" numCol="1" anchor="ctr">
                <a:noAutofit/>
              </a:bodyPr>
              <a:lstStyle/>
              <a:p>
                <a:pPr lvl="0" algn="ctr">
                  <a:defRPr sz="2800"/>
                </a:pPr>
                <a:endParaRPr/>
              </a:p>
            </p:txBody>
          </p:sp>
          <p:sp>
            <p:nvSpPr>
              <p:cNvPr id="71" name="Shape 71"/>
              <p:cNvSpPr/>
              <p:nvPr/>
            </p:nvSpPr>
            <p:spPr>
              <a:xfrm>
                <a:off x="44440" y="212086"/>
                <a:ext cx="1784370" cy="486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800"/>
                </a:lvl1pPr>
              </a:lstStyle>
              <a:p>
                <a:pPr lvl="0">
                  <a:defRPr sz="1800"/>
                </a:pPr>
                <a:r>
                  <a:rPr sz="2800"/>
                  <a:t>PyMongo</a:t>
                </a:r>
              </a:p>
            </p:txBody>
          </p:sp>
        </p:grpSp>
        <p:grpSp>
          <p:nvGrpSpPr>
            <p:cNvPr id="75" name="Group 75"/>
            <p:cNvGrpSpPr/>
            <p:nvPr/>
          </p:nvGrpSpPr>
          <p:grpSpPr>
            <a:xfrm>
              <a:off x="4994275" y="-1"/>
              <a:ext cx="2482850" cy="910381"/>
              <a:chOff x="0" y="0"/>
              <a:chExt cx="2482850" cy="910379"/>
            </a:xfrm>
          </p:grpSpPr>
          <p:sp>
            <p:nvSpPr>
              <p:cNvPr id="73" name="Shape 73"/>
              <p:cNvSpPr/>
              <p:nvPr/>
            </p:nvSpPr>
            <p:spPr>
              <a:xfrm>
                <a:off x="0" y="0"/>
                <a:ext cx="2482850" cy="910380"/>
              </a:xfrm>
              <a:prstGeom prst="roundRect">
                <a:avLst>
                  <a:gd name="adj" fmla="val 16667"/>
                </a:avLst>
              </a:prstGeom>
              <a:solidFill>
                <a:srgbClr val="FFFFFF"/>
              </a:solidFill>
              <a:ln w="25400" cap="flat">
                <a:solidFill>
                  <a:srgbClr val="7AAB4E"/>
                </a:solidFill>
                <a:prstDash val="solid"/>
                <a:bevel/>
              </a:ln>
              <a:effectLst/>
            </p:spPr>
            <p:txBody>
              <a:bodyPr wrap="square" lIns="0" tIns="0" rIns="0" bIns="0" numCol="1" anchor="ctr">
                <a:noAutofit/>
              </a:bodyPr>
              <a:lstStyle/>
              <a:p>
                <a:pPr lvl="0" algn="ctr">
                  <a:defRPr sz="2800"/>
                </a:pPr>
                <a:endParaRPr/>
              </a:p>
            </p:txBody>
          </p:sp>
          <p:sp>
            <p:nvSpPr>
              <p:cNvPr id="74" name="Shape 74"/>
              <p:cNvSpPr/>
              <p:nvPr/>
            </p:nvSpPr>
            <p:spPr>
              <a:xfrm>
                <a:off x="44440" y="212086"/>
                <a:ext cx="2393970" cy="486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800"/>
                </a:lvl1pPr>
              </a:lstStyle>
              <a:p>
                <a:pPr lvl="0">
                  <a:defRPr sz="1800"/>
                </a:pPr>
                <a:r>
                  <a:rPr sz="2800"/>
                  <a:t>Python Dicts</a:t>
                </a:r>
              </a:p>
            </p:txBody>
          </p:sp>
        </p:grpSp>
        <p:grpSp>
          <p:nvGrpSpPr>
            <p:cNvPr id="78" name="Group 78"/>
            <p:cNvGrpSpPr/>
            <p:nvPr/>
          </p:nvGrpSpPr>
          <p:grpSpPr>
            <a:xfrm>
              <a:off x="8143988" y="15875"/>
              <a:ext cx="1616076" cy="910380"/>
              <a:chOff x="0" y="0"/>
              <a:chExt cx="1616075" cy="910379"/>
            </a:xfrm>
          </p:grpSpPr>
          <p:sp>
            <p:nvSpPr>
              <p:cNvPr id="76" name="Shape 76"/>
              <p:cNvSpPr/>
              <p:nvPr/>
            </p:nvSpPr>
            <p:spPr>
              <a:xfrm>
                <a:off x="0" y="0"/>
                <a:ext cx="1616075" cy="910380"/>
              </a:xfrm>
              <a:prstGeom prst="roundRect">
                <a:avLst>
                  <a:gd name="adj" fmla="val 16667"/>
                </a:avLst>
              </a:prstGeom>
              <a:solidFill>
                <a:srgbClr val="FFFFFF"/>
              </a:solidFill>
              <a:ln w="25400" cap="flat">
                <a:solidFill>
                  <a:srgbClr val="7AAB4E"/>
                </a:solidFill>
                <a:prstDash val="solid"/>
                <a:bevel/>
              </a:ln>
              <a:effectLst/>
            </p:spPr>
            <p:txBody>
              <a:bodyPr wrap="square" lIns="0" tIns="0" rIns="0" bIns="0" numCol="1" anchor="ctr">
                <a:noAutofit/>
              </a:bodyPr>
              <a:lstStyle/>
              <a:p>
                <a:pPr lvl="0" algn="ctr">
                  <a:defRPr sz="2800"/>
                </a:pPr>
                <a:endParaRPr/>
              </a:p>
            </p:txBody>
          </p:sp>
          <p:sp>
            <p:nvSpPr>
              <p:cNvPr id="77" name="Shape 77"/>
              <p:cNvSpPr/>
              <p:nvPr/>
            </p:nvSpPr>
            <p:spPr>
              <a:xfrm>
                <a:off x="44440" y="212086"/>
                <a:ext cx="1527195" cy="486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800"/>
                </a:lvl1pPr>
              </a:lstStyle>
              <a:p>
                <a:pPr lvl="0">
                  <a:defRPr sz="1800"/>
                </a:pPr>
                <a:r>
                  <a:rPr sz="2800"/>
                  <a:t>NumPy</a:t>
                </a:r>
              </a:p>
            </p:txBody>
          </p:sp>
        </p:grpSp>
        <p:sp>
          <p:nvSpPr>
            <p:cNvPr id="79" name="Shape 79"/>
            <p:cNvSpPr/>
            <p:nvPr/>
          </p:nvSpPr>
          <p:spPr>
            <a:xfrm>
              <a:off x="1873250" y="461539"/>
              <a:ext cx="628650" cy="1"/>
            </a:xfrm>
            <a:prstGeom prst="line">
              <a:avLst/>
            </a:prstGeom>
            <a:noFill/>
            <a:ln w="25400" cap="flat">
              <a:solidFill>
                <a:srgbClr val="5C5C59"/>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a:p>
          </p:txBody>
        </p:sp>
        <p:sp>
          <p:nvSpPr>
            <p:cNvPr id="80" name="Shape 80"/>
            <p:cNvSpPr/>
            <p:nvPr/>
          </p:nvSpPr>
          <p:spPr>
            <a:xfrm flipV="1">
              <a:off x="4375150" y="455189"/>
              <a:ext cx="619125" cy="6351"/>
            </a:xfrm>
            <a:prstGeom prst="line">
              <a:avLst/>
            </a:prstGeom>
            <a:noFill/>
            <a:ln w="25400" cap="flat">
              <a:solidFill>
                <a:srgbClr val="5C5C59"/>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a:p>
          </p:txBody>
        </p:sp>
        <p:sp>
          <p:nvSpPr>
            <p:cNvPr id="81" name="Shape 81"/>
            <p:cNvSpPr/>
            <p:nvPr/>
          </p:nvSpPr>
          <p:spPr>
            <a:xfrm>
              <a:off x="7477124" y="455189"/>
              <a:ext cx="666864" cy="15877"/>
            </a:xfrm>
            <a:prstGeom prst="line">
              <a:avLst/>
            </a:prstGeom>
            <a:noFill/>
            <a:ln w="25400" cap="flat">
              <a:solidFill>
                <a:srgbClr val="5C5C59"/>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a:p>
          </p:txBody>
        </p:sp>
      </p:grpSp>
      <p:sp>
        <p:nvSpPr>
          <p:cNvPr id="83" name="Shape 83"/>
          <p:cNvSpPr/>
          <p:nvPr/>
        </p:nvSpPr>
        <p:spPr>
          <a:xfrm>
            <a:off x="674777" y="3743047"/>
            <a:ext cx="10374305" cy="5848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vl1pPr>
          </a:lstStyle>
          <a:p>
            <a:pPr lvl="0">
              <a:defRPr sz="1800"/>
            </a:pPr>
            <a:r>
              <a:rPr sz="3500"/>
              <a:t>Monary Workflow: 1,700,000 documents per second</a:t>
            </a:r>
          </a:p>
        </p:txBody>
      </p:sp>
      <p:grpSp>
        <p:nvGrpSpPr>
          <p:cNvPr id="95" name="Group 95"/>
          <p:cNvGrpSpPr/>
          <p:nvPr/>
        </p:nvGrpSpPr>
        <p:grpSpPr>
          <a:xfrm>
            <a:off x="2232025" y="4552949"/>
            <a:ext cx="7032739" cy="923081"/>
            <a:chOff x="0" y="0"/>
            <a:chExt cx="7032738" cy="923079"/>
          </a:xfrm>
        </p:grpSpPr>
        <p:grpSp>
          <p:nvGrpSpPr>
            <p:cNvPr id="86" name="Group 86"/>
            <p:cNvGrpSpPr/>
            <p:nvPr/>
          </p:nvGrpSpPr>
          <p:grpSpPr>
            <a:xfrm>
              <a:off x="0" y="12700"/>
              <a:ext cx="1873251" cy="910380"/>
              <a:chOff x="0" y="0"/>
              <a:chExt cx="1873250" cy="910379"/>
            </a:xfrm>
          </p:grpSpPr>
          <p:sp>
            <p:nvSpPr>
              <p:cNvPr id="84" name="Shape 84"/>
              <p:cNvSpPr/>
              <p:nvPr/>
            </p:nvSpPr>
            <p:spPr>
              <a:xfrm>
                <a:off x="0" y="0"/>
                <a:ext cx="1873250" cy="910380"/>
              </a:xfrm>
              <a:prstGeom prst="roundRect">
                <a:avLst>
                  <a:gd name="adj" fmla="val 16667"/>
                </a:avLst>
              </a:prstGeom>
              <a:solidFill>
                <a:srgbClr val="FFFFFF"/>
              </a:solidFill>
              <a:ln w="25400" cap="flat">
                <a:solidFill>
                  <a:srgbClr val="7AAB4E"/>
                </a:solidFill>
                <a:prstDash val="solid"/>
                <a:bevel/>
              </a:ln>
              <a:effectLst/>
            </p:spPr>
            <p:txBody>
              <a:bodyPr wrap="square" lIns="0" tIns="0" rIns="0" bIns="0" numCol="1" anchor="ctr">
                <a:noAutofit/>
              </a:bodyPr>
              <a:lstStyle/>
              <a:p>
                <a:pPr lvl="0" algn="ctr">
                  <a:defRPr sz="2800"/>
                </a:pPr>
                <a:endParaRPr/>
              </a:p>
            </p:txBody>
          </p:sp>
          <p:sp>
            <p:nvSpPr>
              <p:cNvPr id="85" name="Shape 85"/>
              <p:cNvSpPr/>
              <p:nvPr/>
            </p:nvSpPr>
            <p:spPr>
              <a:xfrm>
                <a:off x="44440" y="212086"/>
                <a:ext cx="1784370" cy="486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800"/>
                </a:lvl1pPr>
              </a:lstStyle>
              <a:p>
                <a:pPr lvl="0">
                  <a:defRPr sz="1800"/>
                </a:pPr>
                <a:r>
                  <a:rPr sz="2800"/>
                  <a:t>MongoDB</a:t>
                </a:r>
              </a:p>
            </p:txBody>
          </p:sp>
        </p:grpSp>
        <p:grpSp>
          <p:nvGrpSpPr>
            <p:cNvPr id="89" name="Group 89"/>
            <p:cNvGrpSpPr/>
            <p:nvPr/>
          </p:nvGrpSpPr>
          <p:grpSpPr>
            <a:xfrm>
              <a:off x="2794000" y="12700"/>
              <a:ext cx="1873250" cy="910380"/>
              <a:chOff x="0" y="0"/>
              <a:chExt cx="1873250" cy="910379"/>
            </a:xfrm>
          </p:grpSpPr>
          <p:sp>
            <p:nvSpPr>
              <p:cNvPr id="87" name="Shape 87"/>
              <p:cNvSpPr/>
              <p:nvPr/>
            </p:nvSpPr>
            <p:spPr>
              <a:xfrm>
                <a:off x="0" y="0"/>
                <a:ext cx="1873250" cy="910380"/>
              </a:xfrm>
              <a:prstGeom prst="roundRect">
                <a:avLst>
                  <a:gd name="adj" fmla="val 16667"/>
                </a:avLst>
              </a:prstGeom>
              <a:solidFill>
                <a:srgbClr val="FFFFFF"/>
              </a:solidFill>
              <a:ln w="25400" cap="flat">
                <a:solidFill>
                  <a:srgbClr val="7AAB4E"/>
                </a:solidFill>
                <a:prstDash val="solid"/>
                <a:bevel/>
              </a:ln>
              <a:effectLst/>
            </p:spPr>
            <p:txBody>
              <a:bodyPr wrap="square" lIns="0" tIns="0" rIns="0" bIns="0" numCol="1" anchor="ctr">
                <a:noAutofit/>
              </a:bodyPr>
              <a:lstStyle/>
              <a:p>
                <a:pPr lvl="0" algn="ctr">
                  <a:defRPr sz="2800"/>
                </a:pPr>
                <a:endParaRPr/>
              </a:p>
            </p:txBody>
          </p:sp>
          <p:sp>
            <p:nvSpPr>
              <p:cNvPr id="88" name="Shape 88"/>
              <p:cNvSpPr/>
              <p:nvPr/>
            </p:nvSpPr>
            <p:spPr>
              <a:xfrm>
                <a:off x="44440" y="212086"/>
                <a:ext cx="1784370" cy="486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800"/>
                </a:lvl1pPr>
              </a:lstStyle>
              <a:p>
                <a:pPr lvl="0">
                  <a:defRPr sz="1800"/>
                </a:pPr>
                <a:r>
                  <a:rPr sz="2800"/>
                  <a:t>Monary</a:t>
                </a:r>
              </a:p>
            </p:txBody>
          </p:sp>
        </p:grpSp>
        <p:grpSp>
          <p:nvGrpSpPr>
            <p:cNvPr id="92" name="Group 92"/>
            <p:cNvGrpSpPr/>
            <p:nvPr/>
          </p:nvGrpSpPr>
          <p:grpSpPr>
            <a:xfrm>
              <a:off x="5416663" y="-1"/>
              <a:ext cx="1616076" cy="910381"/>
              <a:chOff x="0" y="0"/>
              <a:chExt cx="1616075" cy="910379"/>
            </a:xfrm>
          </p:grpSpPr>
          <p:sp>
            <p:nvSpPr>
              <p:cNvPr id="90" name="Shape 90"/>
              <p:cNvSpPr/>
              <p:nvPr/>
            </p:nvSpPr>
            <p:spPr>
              <a:xfrm>
                <a:off x="0" y="0"/>
                <a:ext cx="1616075" cy="910380"/>
              </a:xfrm>
              <a:prstGeom prst="roundRect">
                <a:avLst>
                  <a:gd name="adj" fmla="val 16667"/>
                </a:avLst>
              </a:prstGeom>
              <a:solidFill>
                <a:srgbClr val="FFFFFF"/>
              </a:solidFill>
              <a:ln w="25400" cap="flat">
                <a:solidFill>
                  <a:srgbClr val="7AAB4E"/>
                </a:solidFill>
                <a:prstDash val="solid"/>
                <a:bevel/>
              </a:ln>
              <a:effectLst/>
            </p:spPr>
            <p:txBody>
              <a:bodyPr wrap="square" lIns="0" tIns="0" rIns="0" bIns="0" numCol="1" anchor="ctr">
                <a:noAutofit/>
              </a:bodyPr>
              <a:lstStyle/>
              <a:p>
                <a:pPr lvl="0" algn="ctr">
                  <a:defRPr sz="2800"/>
                </a:pPr>
                <a:endParaRPr/>
              </a:p>
            </p:txBody>
          </p:sp>
          <p:sp>
            <p:nvSpPr>
              <p:cNvPr id="91" name="Shape 91"/>
              <p:cNvSpPr/>
              <p:nvPr/>
            </p:nvSpPr>
            <p:spPr>
              <a:xfrm>
                <a:off x="44440" y="212086"/>
                <a:ext cx="1527195" cy="4862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800"/>
                </a:lvl1pPr>
              </a:lstStyle>
              <a:p>
                <a:pPr lvl="0">
                  <a:defRPr sz="1800"/>
                </a:pPr>
                <a:r>
                  <a:rPr sz="2800"/>
                  <a:t>NumPy</a:t>
                </a:r>
              </a:p>
            </p:txBody>
          </p:sp>
        </p:grpSp>
        <p:sp>
          <p:nvSpPr>
            <p:cNvPr id="93" name="Shape 93"/>
            <p:cNvSpPr/>
            <p:nvPr/>
          </p:nvSpPr>
          <p:spPr>
            <a:xfrm>
              <a:off x="1873250" y="467889"/>
              <a:ext cx="920750" cy="1"/>
            </a:xfrm>
            <a:prstGeom prst="line">
              <a:avLst/>
            </a:prstGeom>
            <a:noFill/>
            <a:ln w="25400" cap="flat">
              <a:solidFill>
                <a:srgbClr val="5C5C59"/>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a:p>
          </p:txBody>
        </p:sp>
        <p:sp>
          <p:nvSpPr>
            <p:cNvPr id="94" name="Shape 94"/>
            <p:cNvSpPr/>
            <p:nvPr/>
          </p:nvSpPr>
          <p:spPr>
            <a:xfrm flipV="1">
              <a:off x="4667249" y="455189"/>
              <a:ext cx="749414" cy="12701"/>
            </a:xfrm>
            <a:prstGeom prst="line">
              <a:avLst/>
            </a:prstGeom>
            <a:noFill/>
            <a:ln w="25400" cap="flat">
              <a:solidFill>
                <a:srgbClr val="5C5C59"/>
              </a:solidFill>
              <a:prstDash val="solid"/>
              <a:bevel/>
              <a:tailEnd type="triangle" w="med" len="med"/>
            </a:ln>
            <a:effectLst>
              <a:outerShdw blurRad="38100" dist="20000" dir="5400000" rotWithShape="0">
                <a:srgbClr val="000000">
                  <a:alpha val="38000"/>
                </a:srgbClr>
              </a:outerShdw>
            </a:effectLst>
          </p:spPr>
          <p:txBody>
            <a:bodyPr wrap="square" lIns="0" tIns="0" rIns="0" bIns="0" numCol="1" anchor="t">
              <a:noAutofit/>
            </a:bodyPr>
            <a:lstStyle/>
            <a:p>
              <a:pPr lvl="0">
                <a:defRPr sz="1200">
                  <a:latin typeface="+mn-lt"/>
                  <a:ea typeface="+mn-ea"/>
                  <a:cs typeface="+mn-cs"/>
                  <a:sym typeface="Helvetica"/>
                </a:defRPr>
              </a:pPr>
              <a:endParaRPr/>
            </a:p>
          </p:txBody>
        </p:sp>
      </p:grpSp>
    </p:spTree>
  </p:cSld>
  <p:clrMapOvr>
    <a:masterClrMapping/>
  </p:clrMapOvr>
  <p:transition xmlns:p14="http://schemas.microsoft.com/office/powerpoint/2010/main" spd="med"/>
</p:sld>
</file>

<file path=ppt/theme/theme1.xml><?xml version="1.0" encoding="utf-8"?>
<a:theme xmlns:a="http://schemas.openxmlformats.org/drawingml/2006/main" name="Default">
  <a:themeElements>
    <a:clrScheme name="Default">
      <a:dk1>
        <a:srgbClr val="000000"/>
      </a:dk1>
      <a:lt1>
        <a:srgbClr val="242423"/>
      </a:lt1>
      <a:dk2>
        <a:srgbClr val="A7A7A7"/>
      </a:dk2>
      <a:lt2>
        <a:srgbClr val="535353"/>
      </a:lt2>
      <a:accent1>
        <a:srgbClr val="BBD49E"/>
      </a:accent1>
      <a:accent2>
        <a:srgbClr val="9ABF75"/>
      </a:accent2>
      <a:accent3>
        <a:srgbClr val="7AAB4E"/>
      </a:accent3>
      <a:accent4>
        <a:srgbClr val="5B972B"/>
      </a:accent4>
      <a:accent5>
        <a:srgbClr val="416A20"/>
      </a:accent5>
      <a:accent6>
        <a:srgbClr val="29421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D49E"/>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D49E"/>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D49E"/>
      </a:accent1>
      <a:accent2>
        <a:srgbClr val="9ABF75"/>
      </a:accent2>
      <a:accent3>
        <a:srgbClr val="7AAB4E"/>
      </a:accent3>
      <a:accent4>
        <a:srgbClr val="5B972B"/>
      </a:accent4>
      <a:accent5>
        <a:srgbClr val="416A20"/>
      </a:accent5>
      <a:accent6>
        <a:srgbClr val="29421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D49E"/>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D49E"/>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7324</Words>
  <Application>Microsoft Macintosh PowerPoint</Application>
  <PresentationFormat>Custom</PresentationFormat>
  <Paragraphs>434</Paragraphs>
  <Slides>43</Slides>
  <Notes>20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Default</vt:lpstr>
      <vt:lpstr>Using MongoDB and Python for data analysis pipeline</vt:lpstr>
      <vt:lpstr>From once off to real scale production</vt:lpstr>
      <vt:lpstr>PowerPoint Presentation</vt:lpstr>
      <vt:lpstr>Challenges for an operational pipeline:</vt:lpstr>
      <vt:lpstr>PowerPoint Presentation</vt:lpstr>
      <vt:lpstr>An example data pipeline:</vt:lpstr>
      <vt:lpstr>Averaging a data set</vt:lpstr>
      <vt:lpstr>PowerPoint Presentation</vt:lpstr>
      <vt:lpstr>Workflows to / from MongoDB</vt:lpstr>
      <vt:lpstr>An example of connecting the pipes</vt:lpstr>
      <vt:lpstr>Data set and Aggregation</vt:lpstr>
      <vt:lpstr>Monary Query</vt:lpstr>
      <vt:lpstr>Monary Query</vt:lpstr>
      <vt:lpstr>Monary Query</vt:lpstr>
      <vt:lpstr>Monary Query</vt:lpstr>
      <vt:lpstr>Monary Query</vt:lpstr>
      <vt:lpstr>Aggregation Result</vt:lpstr>
      <vt:lpstr>Aggregation Result</vt:lpstr>
      <vt:lpstr>Monary</vt:lpstr>
      <vt:lpstr>Fitting your pipelines together:</vt:lpstr>
      <vt:lpstr>What have these companies done to improve their workflows for data pipelines ?</vt:lpstr>
      <vt:lpstr>Two Python/MongoDB Examples</vt:lpstr>
      <vt:lpstr>Visual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example data pipeline:</vt:lpstr>
      <vt:lpstr> Bringing it all together</vt:lpstr>
      <vt:lpstr>Systems</vt:lpstr>
      <vt:lpstr>PowerPoint Presentation</vt:lpstr>
      <vt:lpstr>Photo Credits</vt:lpstr>
      <vt:lpstr>Thanks!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MongoDB and Python for data analysis pipeline</dc:title>
  <cp:lastModifiedBy>Eoin Brazil</cp:lastModifiedBy>
  <cp:revision>1</cp:revision>
  <dcterms:modified xsi:type="dcterms:W3CDTF">2015-10-25T10:49:15Z</dcterms:modified>
</cp:coreProperties>
</file>